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E7C280E-6553-4365-88BD-F713E4C44ACD}" type="slidenum">
              <a:rPr lang="pt-BR" sz="1400" b="0" strike="noStrike" spc="-1">
                <a:latin typeface="Times New Roman"/>
              </a:rPr>
              <a:t>‹#›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5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DE895E4-7D33-4E1F-B385-ED6ED7B662A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5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61B1039-EBBB-4757-A574-D8823A78B74C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053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084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2962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4819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700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438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2222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541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372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840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61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20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0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6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086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05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411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269E8241-E3C3-408B-B5B0-6CFB0500E0E5}" type="datetime1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26/01/2024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1F4C6B1A-41B3-47E0-9756-F963BDDF30B5}" type="slidenum">
              <a:rPr lang="pt-BR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t-B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629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467640" y="98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EBF1DE"/>
                </a:solidFill>
                <a:latin typeface="Calibri"/>
              </a:rPr>
              <a:t>SISTEMA MUNDIAL DE LAS MISIONES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2969C74-6BC3-4055-91E8-0AB2C13F104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50" name="Content Placeholder 6"/>
          <p:cNvPicPr/>
          <p:nvPr/>
        </p:nvPicPr>
        <p:blipFill>
          <a:blip r:embed="rId2"/>
          <a:stretch/>
        </p:blipFill>
        <p:spPr>
          <a:xfrm>
            <a:off x="467640" y="1845000"/>
            <a:ext cx="8229240" cy="3257280"/>
          </a:xfrm>
          <a:prstGeom prst="rect">
            <a:avLst/>
          </a:prstGeom>
          <a:ln>
            <a:noFill/>
          </a:ln>
        </p:spPr>
      </p:pic>
      <p:sp>
        <p:nvSpPr>
          <p:cNvPr id="51" name="CustomShape 4"/>
          <p:cNvSpPr/>
          <p:nvPr/>
        </p:nvSpPr>
        <p:spPr>
          <a:xfrm>
            <a:off x="1639440" y="5240520"/>
            <a:ext cx="528408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49">
                <a:solidFill>
                  <a:srgbClr val="FBFBFB"/>
                </a:solidFill>
                <a:latin typeface="Arial"/>
              </a:rPr>
              <a:t>www.semipan.com</a:t>
            </a: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Content Placeholder 5"/>
          <p:cNvPicPr/>
          <p:nvPr/>
        </p:nvPicPr>
        <p:blipFill>
          <a:blip r:embed="rId2"/>
          <a:stretch/>
        </p:blipFill>
        <p:spPr>
          <a:xfrm>
            <a:off x="179640" y="1412640"/>
            <a:ext cx="8013240" cy="452556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9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1A44067-0DA0-4942-A413-51DA16CF5C4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73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EBECC18-BFCE-4030-94CA-4C6D7D66002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100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74" name="Picture 2"/>
          <p:cNvPicPr/>
          <p:nvPr/>
        </p:nvPicPr>
        <p:blipFill>
          <a:blip r:embed="rId2"/>
          <a:stretch/>
        </p:blipFill>
        <p:spPr>
          <a:xfrm>
            <a:off x="1388520" y="1268640"/>
            <a:ext cx="6163920" cy="41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478" name="Picture 2"/>
          <p:cNvPicPr/>
          <p:nvPr/>
        </p:nvPicPr>
        <p:blipFill>
          <a:blip r:embed="rId2"/>
          <a:stretch/>
        </p:blipFill>
        <p:spPr>
          <a:xfrm>
            <a:off x="0" y="176040"/>
            <a:ext cx="9753120" cy="6505200"/>
          </a:xfrm>
          <a:prstGeom prst="rect">
            <a:avLst/>
          </a:prstGeom>
          <a:ln>
            <a:noFill/>
          </a:ln>
        </p:spPr>
      </p:pic>
      <p:sp>
        <p:nvSpPr>
          <p:cNvPr id="479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F7A5B53-929D-4A57-AD23-80C279BE8D5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1" name="Content Placeholder 5"/>
          <p:cNvPicPr/>
          <p:nvPr/>
        </p:nvPicPr>
        <p:blipFill>
          <a:blip r:embed="rId2"/>
          <a:stretch/>
        </p:blipFill>
        <p:spPr>
          <a:xfrm>
            <a:off x="1187640" y="548640"/>
            <a:ext cx="6912360" cy="5184360"/>
          </a:xfrm>
          <a:prstGeom prst="rect">
            <a:avLst/>
          </a:prstGeom>
          <a:ln>
            <a:noFill/>
          </a:ln>
        </p:spPr>
      </p:pic>
      <p:sp>
        <p:nvSpPr>
          <p:cNvPr id="48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8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06EF193-A39E-46CE-BAB1-A02CF6DA4B5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179640" y="2349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EEECE1"/>
                </a:solidFill>
                <a:latin typeface="Calibri"/>
              </a:rPr>
              <a:t>MARCOS 14:1-9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8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C2E0F3E-0722-445D-A7A0-3458B841136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90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45D30CF-1BF2-497D-B619-C406E6BF43E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104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91" name="Picture 2"/>
          <p:cNvPicPr/>
          <p:nvPr/>
        </p:nvPicPr>
        <p:blipFill>
          <a:blip r:embed="rId2"/>
          <a:stretch/>
        </p:blipFill>
        <p:spPr>
          <a:xfrm>
            <a:off x="3276000" y="361440"/>
            <a:ext cx="2313000" cy="53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3" name="Content Placeholder 5"/>
          <p:cNvPicPr/>
          <p:nvPr/>
        </p:nvPicPr>
        <p:blipFill>
          <a:blip r:embed="rId2"/>
          <a:stretch/>
        </p:blipFill>
        <p:spPr>
          <a:xfrm>
            <a:off x="1115640" y="548640"/>
            <a:ext cx="6912360" cy="5184360"/>
          </a:xfrm>
          <a:prstGeom prst="rect">
            <a:avLst/>
          </a:prstGeom>
          <a:ln>
            <a:noFill/>
          </a:ln>
        </p:spPr>
      </p:pic>
      <p:sp>
        <p:nvSpPr>
          <p:cNvPr id="49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9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3720F85-E7D5-4D9A-8739-7B29C4735EB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99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C4B244A-A912-4530-9079-BF18372B9C2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106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500" name="Picture 2"/>
          <p:cNvPicPr/>
          <p:nvPr/>
        </p:nvPicPr>
        <p:blipFill>
          <a:blip r:embed="rId2"/>
          <a:stretch/>
        </p:blipFill>
        <p:spPr>
          <a:xfrm>
            <a:off x="2411640" y="476640"/>
            <a:ext cx="3816000" cy="569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2" name="Content Placeholder 5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50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485CE74-9604-4AC8-946A-DFC30E33184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1080"/>
              </a:spcBef>
              <a:buClr>
                <a:srgbClr val="92D050"/>
              </a:buClr>
              <a:buFont typeface="Arial"/>
              <a:buChar char="•"/>
            </a:pPr>
            <a:r>
              <a:rPr lang="pt-BR" sz="5400" b="1" strike="noStrike" spc="-1">
                <a:solidFill>
                  <a:srgbClr val="92D050"/>
                </a:solidFill>
                <a:latin typeface="Calibri"/>
              </a:rPr>
              <a:t>LOS OBREROS DE LA VIÑA</a:t>
            </a:r>
            <a:endParaRPr lang="pt-BR" sz="5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lang="pt-BR" sz="5400" b="1" strike="noStrike" spc="-1">
                <a:solidFill>
                  <a:srgbClr val="FFC000"/>
                </a:solidFill>
                <a:latin typeface="Calibri"/>
              </a:rPr>
              <a:t>San Mateo 20:1-16</a:t>
            </a:r>
            <a:endParaRPr lang="pt-BR" sz="5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08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985328C-5607-4CC9-BE3D-345E51D26DC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512" name="Picture 2"/>
          <p:cNvPicPr/>
          <p:nvPr/>
        </p:nvPicPr>
        <p:blipFill>
          <a:blip r:embed="rId2"/>
          <a:stretch/>
        </p:blipFill>
        <p:spPr>
          <a:xfrm>
            <a:off x="755640" y="188640"/>
            <a:ext cx="7950600" cy="5976360"/>
          </a:xfrm>
          <a:prstGeom prst="rect">
            <a:avLst/>
          </a:prstGeom>
          <a:ln>
            <a:noFill/>
          </a:ln>
        </p:spPr>
      </p:pic>
      <p:sp>
        <p:nvSpPr>
          <p:cNvPr id="513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1F2C3DD-93BA-4B9D-B09A-E732403B285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109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6C0150B-4919-43BA-974C-AD059623F21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96" name="Content Placeholder 7"/>
          <p:cNvPicPr/>
          <p:nvPr/>
        </p:nvPicPr>
        <p:blipFill>
          <a:blip r:embed="rId2"/>
          <a:stretch/>
        </p:blipFill>
        <p:spPr>
          <a:xfrm>
            <a:off x="1259640" y="1268640"/>
            <a:ext cx="6912360" cy="518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517" name="Picture 2"/>
          <p:cNvPicPr/>
          <p:nvPr/>
        </p:nvPicPr>
        <p:blipFill>
          <a:blip r:embed="rId2"/>
          <a:stretch/>
        </p:blipFill>
        <p:spPr>
          <a:xfrm>
            <a:off x="0" y="548640"/>
            <a:ext cx="9144720" cy="6858360"/>
          </a:xfrm>
          <a:prstGeom prst="rect">
            <a:avLst/>
          </a:prstGeom>
          <a:ln>
            <a:noFill/>
          </a:ln>
        </p:spPr>
      </p:pic>
      <p:sp>
        <p:nvSpPr>
          <p:cNvPr id="518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A581BEE-61AE-487C-BA2B-27C14654CA8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1760"/>
              </a:spcBef>
              <a:buClr>
                <a:srgbClr val="00FF00"/>
              </a:buClr>
              <a:buFont typeface="Arial"/>
              <a:buChar char="•"/>
            </a:pPr>
            <a:r>
              <a:rPr lang="pt-BR" sz="8800" b="0" strike="noStrike" spc="-1">
                <a:solidFill>
                  <a:srgbClr val="00FF00"/>
                </a:solidFill>
                <a:latin typeface="Calibri"/>
              </a:rPr>
              <a:t>Lucas 10:2-3</a:t>
            </a:r>
            <a:endParaRPr lang="pt-BR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22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1087A90-5F56-4230-9777-603E59A655E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Shape 1"/>
          <p:cNvSpPr txBox="1"/>
          <p:nvPr/>
        </p:nvSpPr>
        <p:spPr>
          <a:xfrm>
            <a:off x="395640" y="404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961"/>
              </a:spcBef>
              <a:buClr>
                <a:srgbClr val="FFFFFF"/>
              </a:buClr>
              <a:buFont typeface="Arial"/>
              <a:buChar char="•"/>
            </a:pPr>
            <a:r>
              <a:rPr lang="pt-BR" sz="4800" b="0" strike="noStrike" spc="-1">
                <a:solidFill>
                  <a:srgbClr val="FFFFFF"/>
                </a:solidFill>
                <a:latin typeface="Calibri"/>
              </a:rPr>
              <a:t>Y les decia: La mies a la verdad es mucha, mas los obreros pocos: por lo tanto, rogad al Señor de la mies que envie obreros a su mies.</a:t>
            </a:r>
            <a:endParaRPr lang="pt-BR" sz="4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961"/>
              </a:spcBef>
              <a:buClr>
                <a:srgbClr val="FFFFFF"/>
              </a:buClr>
              <a:buFont typeface="Arial"/>
              <a:buChar char="•"/>
            </a:pPr>
            <a:r>
              <a:rPr lang="pt-BR" sz="4800" b="0" strike="noStrike" spc="-1">
                <a:solidFill>
                  <a:srgbClr val="FFFFFF"/>
                </a:solidFill>
                <a:latin typeface="Calibri"/>
              </a:rPr>
              <a:t>id: he aqui yo os envio como corderos </a:t>
            </a:r>
            <a:r>
              <a:rPr lang="pt-BR" sz="4800" b="1" strike="noStrike" spc="-1">
                <a:solidFill>
                  <a:srgbClr val="FFFFFF"/>
                </a:solidFill>
                <a:latin typeface="Calibri"/>
              </a:rPr>
              <a:t>en medio de lobos.</a:t>
            </a:r>
            <a:endParaRPr lang="pt-BR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2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4785C97-BCCF-4D27-9691-52B5FDFEEF4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528" name="Content Placeholder 7"/>
          <p:cNvPicPr/>
          <p:nvPr/>
        </p:nvPicPr>
        <p:blipFill>
          <a:blip r:embed="rId2"/>
          <a:stretch/>
        </p:blipFill>
        <p:spPr>
          <a:xfrm>
            <a:off x="971640" y="620640"/>
            <a:ext cx="6841440" cy="4536000"/>
          </a:xfrm>
          <a:prstGeom prst="rect">
            <a:avLst/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7FC100B-A6A2-4A4F-9C79-A97B9FF2456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DDD9C3"/>
                </a:solidFill>
                <a:latin typeface="Calibri"/>
              </a:rPr>
              <a:t>SEMINARIO MISIOLOGICO PAN AMERICANO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1" name="Content Placeholder 5"/>
          <p:cNvPicPr/>
          <p:nvPr/>
        </p:nvPicPr>
        <p:blipFill>
          <a:blip r:embed="rId2"/>
          <a:stretch/>
        </p:blipFill>
        <p:spPr>
          <a:xfrm>
            <a:off x="1547640" y="98064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53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365FC63-B824-4D80-A8C7-527398AF4DC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TextShape 2"/>
          <p:cNvSpPr txBox="1"/>
          <p:nvPr/>
        </p:nvSpPr>
        <p:spPr>
          <a:xfrm>
            <a:off x="251640" y="476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pt-BR" sz="3200" b="1" strike="noStrike" spc="-1">
                <a:solidFill>
                  <a:srgbClr val="DDD9C3"/>
                </a:solidFill>
                <a:latin typeface="Calibri"/>
              </a:rPr>
              <a:t>ESTUDE  + misionologia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lang="pt-BR" sz="4800" b="1" strike="noStrike" spc="-1">
                <a:solidFill>
                  <a:srgbClr val="DDD9C3"/>
                </a:solidFill>
                <a:latin typeface="Castellar"/>
              </a:rPr>
              <a:t>SEMIPAN EN LINEA</a:t>
            </a:r>
            <a:endParaRPr lang="pt-BR" sz="4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37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36B760B-3B88-4C64-8E61-232253D0859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879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lang="pt-BR" sz="5400" b="1" strike="noStrike" spc="-1">
                <a:solidFill>
                  <a:srgbClr val="EEECE1"/>
                </a:solidFill>
                <a:latin typeface="Calibri"/>
              </a:rPr>
              <a:t>www.soymisionero.org</a:t>
            </a:r>
            <a:endParaRPr lang="pt-BR" sz="5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4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ABEC454-C21A-4478-A01D-C9FD2DFDC91E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116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541" name="Picture 5"/>
          <p:cNvPicPr/>
          <p:nvPr/>
        </p:nvPicPr>
        <p:blipFill>
          <a:blip r:embed="rId2"/>
          <a:stretch/>
        </p:blipFill>
        <p:spPr>
          <a:xfrm>
            <a:off x="4873680" y="1159920"/>
            <a:ext cx="3465720" cy="2648520"/>
          </a:xfrm>
          <a:prstGeom prst="rect">
            <a:avLst/>
          </a:prstGeom>
          <a:ln>
            <a:noFill/>
          </a:ln>
        </p:spPr>
      </p:pic>
      <p:pic>
        <p:nvPicPr>
          <p:cNvPr id="542" name="Picture 6"/>
          <p:cNvPicPr/>
          <p:nvPr/>
        </p:nvPicPr>
        <p:blipFill>
          <a:blip r:embed="rId3"/>
          <a:stretch/>
        </p:blipFill>
        <p:spPr>
          <a:xfrm>
            <a:off x="1149120" y="1052640"/>
            <a:ext cx="3634920" cy="272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4" name="Content Placeholder 5"/>
          <p:cNvPicPr/>
          <p:nvPr/>
        </p:nvPicPr>
        <p:blipFill>
          <a:blip r:embed="rId2"/>
          <a:stretch/>
        </p:blipFill>
        <p:spPr>
          <a:xfrm>
            <a:off x="1043640" y="476640"/>
            <a:ext cx="7344360" cy="5508360"/>
          </a:xfrm>
          <a:prstGeom prst="rect">
            <a:avLst/>
          </a:prstGeom>
          <a:ln>
            <a:noFill/>
          </a:ln>
        </p:spPr>
      </p:pic>
      <p:sp>
        <p:nvSpPr>
          <p:cNvPr id="54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4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602543F-CB99-4747-8C28-8D9396F0CF4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8" name="Content Placeholder 5"/>
          <p:cNvPicPr/>
          <p:nvPr/>
        </p:nvPicPr>
        <p:blipFill>
          <a:blip r:embed="rId2"/>
          <a:stretch/>
        </p:blipFill>
        <p:spPr>
          <a:xfrm>
            <a:off x="827640" y="548640"/>
            <a:ext cx="7363440" cy="5256360"/>
          </a:xfrm>
          <a:prstGeom prst="rect">
            <a:avLst/>
          </a:prstGeom>
          <a:ln>
            <a:noFill/>
          </a:ln>
        </p:spPr>
      </p:pic>
      <p:sp>
        <p:nvSpPr>
          <p:cNvPr id="54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602B447-7392-4B15-8D45-AC7D90D8426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C4BD97"/>
                </a:solidFill>
                <a:latin typeface="Calibri"/>
              </a:rPr>
              <a:t>29. Ago 2015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2" name="Content Placeholder 5"/>
          <p:cNvPicPr/>
          <p:nvPr/>
        </p:nvPicPr>
        <p:blipFill>
          <a:blip r:embed="rId2"/>
          <a:stretch/>
        </p:blipFill>
        <p:spPr>
          <a:xfrm>
            <a:off x="2267640" y="1196640"/>
            <a:ext cx="4525560" cy="4525560"/>
          </a:xfrm>
          <a:prstGeom prst="rect">
            <a:avLst/>
          </a:prstGeom>
          <a:ln>
            <a:noFill/>
          </a:ln>
        </p:spPr>
      </p:pic>
      <p:sp>
        <p:nvSpPr>
          <p:cNvPr id="55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A93C5E3-4B8A-4D0D-B568-217981D934E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119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Content Placeholder 5"/>
          <p:cNvPicPr/>
          <p:nvPr/>
        </p:nvPicPr>
        <p:blipFill>
          <a:blip r:embed="rId2"/>
          <a:stretch/>
        </p:blipFill>
        <p:spPr>
          <a:xfrm>
            <a:off x="467640" y="1268640"/>
            <a:ext cx="8045640" cy="4525560"/>
          </a:xfrm>
          <a:prstGeom prst="rect">
            <a:avLst/>
          </a:prstGeom>
          <a:ln>
            <a:noFill/>
          </a:ln>
        </p:spPr>
      </p:pic>
      <p:sp>
        <p:nvSpPr>
          <p:cNvPr id="9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0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64A4E88-84CB-4F4D-804C-797897F76B2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6" name="Content Placeholder 5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55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5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DBD2699-A302-4716-AAAF-557ABF2F5F34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120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0" name="Content Placeholder 5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56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D18FB2A-060F-4437-A802-AEE982B652C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121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4" name="Content Placeholder 5"/>
          <p:cNvPicPr/>
          <p:nvPr/>
        </p:nvPicPr>
        <p:blipFill>
          <a:blip r:embed="rId2"/>
          <a:stretch/>
        </p:blipFill>
        <p:spPr>
          <a:xfrm>
            <a:off x="2267640" y="332640"/>
            <a:ext cx="4320000" cy="5760360"/>
          </a:xfrm>
          <a:prstGeom prst="rect">
            <a:avLst/>
          </a:prstGeom>
          <a:ln>
            <a:noFill/>
          </a:ln>
        </p:spPr>
      </p:pic>
      <p:sp>
        <p:nvSpPr>
          <p:cNvPr id="56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6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0F7DBA2-44D8-4CE1-8FEA-6E9B57DBDF4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122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0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13FF4A0-A03C-4F82-820A-839D08F4F67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13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104" name="Content Placeholder 7"/>
          <p:cNvPicPr/>
          <p:nvPr/>
        </p:nvPicPr>
        <p:blipFill>
          <a:blip r:embed="rId2"/>
          <a:stretch/>
        </p:blipFill>
        <p:spPr>
          <a:xfrm>
            <a:off x="395640" y="692640"/>
            <a:ext cx="7632360" cy="572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Content Placeholder 5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0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977FFC1-1D70-44E5-BED5-45F44CC774C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Content Placeholder 5"/>
          <p:cNvPicPr/>
          <p:nvPr/>
        </p:nvPicPr>
        <p:blipFill>
          <a:blip r:embed="rId2"/>
          <a:stretch/>
        </p:blipFill>
        <p:spPr>
          <a:xfrm>
            <a:off x="1187640" y="69264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11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1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1605965-E347-42F3-B7AD-D081EB05942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1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51A0E48-E185-45C3-AE4A-FFF61959D3C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16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116" name="Picture 6"/>
          <p:cNvPicPr/>
          <p:nvPr/>
        </p:nvPicPr>
        <p:blipFill>
          <a:blip r:embed="rId2"/>
          <a:stretch/>
        </p:blipFill>
        <p:spPr>
          <a:xfrm>
            <a:off x="323640" y="2493000"/>
            <a:ext cx="5111280" cy="3833280"/>
          </a:xfrm>
          <a:prstGeom prst="rect">
            <a:avLst/>
          </a:prstGeom>
          <a:ln>
            <a:noFill/>
          </a:ln>
        </p:spPr>
      </p:pic>
      <p:pic>
        <p:nvPicPr>
          <p:cNvPr id="117" name="Content Placeholder 5"/>
          <p:cNvPicPr/>
          <p:nvPr/>
        </p:nvPicPr>
        <p:blipFill>
          <a:blip r:embed="rId3"/>
          <a:stretch/>
        </p:blipFill>
        <p:spPr>
          <a:xfrm>
            <a:off x="4356000" y="1268640"/>
            <a:ext cx="4512240" cy="338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9" name="Content Placeholder 5"/>
          <p:cNvPicPr/>
          <p:nvPr/>
        </p:nvPicPr>
        <p:blipFill>
          <a:blip r:embed="rId2"/>
          <a:stretch/>
        </p:blipFill>
        <p:spPr>
          <a:xfrm>
            <a:off x="1331640" y="1556640"/>
            <a:ext cx="6539760" cy="4904640"/>
          </a:xfrm>
          <a:prstGeom prst="rect">
            <a:avLst/>
          </a:prstGeom>
          <a:ln>
            <a:noFill/>
          </a:ln>
        </p:spPr>
      </p:pic>
      <p:sp>
        <p:nvSpPr>
          <p:cNvPr id="12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2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0B9A5A6-B6C2-4191-8B33-A9EBBC82E2A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11960" y="3266280"/>
            <a:ext cx="8506800" cy="25326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0000" lnSpcReduction="10000"/>
          </a:bodyPr>
          <a:lstStyle/>
          <a:p>
            <a:pPr algn="ctr">
              <a:lnSpc>
                <a:spcPct val="100000"/>
              </a:lnSpc>
              <a:spcBef>
                <a:spcPts val="2959"/>
              </a:spcBef>
            </a:pPr>
            <a:r>
              <a:rPr lang="pt-BR" sz="14800" b="1" strike="noStrike" spc="-1">
                <a:solidFill>
                  <a:srgbClr val="FFC000"/>
                </a:solidFill>
                <a:latin typeface="Arial Black"/>
              </a:rPr>
              <a:t>“El corazón entendido </a:t>
            </a:r>
            <a:endParaRPr lang="pt-BR" sz="14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2959"/>
              </a:spcBef>
            </a:pPr>
            <a:r>
              <a:rPr lang="pt-BR" sz="14800" b="1" strike="noStrike" spc="-1">
                <a:solidFill>
                  <a:srgbClr val="FFC000"/>
                </a:solidFill>
                <a:latin typeface="Arial Black"/>
              </a:rPr>
              <a:t>busca el conocimiento”</a:t>
            </a:r>
            <a:endParaRPr lang="pt-BR" sz="14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480"/>
              </a:spcBef>
            </a:pPr>
            <a:r>
              <a:rPr lang="pt-BR" sz="7400" b="0" strike="noStrike" spc="-1">
                <a:solidFill>
                  <a:srgbClr val="C4BD97"/>
                </a:solidFill>
                <a:latin typeface="Arial Black"/>
              </a:rPr>
              <a:t>Proverbios 15:14</a:t>
            </a:r>
            <a:endParaRPr lang="pt-BR" sz="7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t-BR" sz="7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endParaRPr lang="pt-BR" sz="7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endParaRPr lang="pt-BR" sz="7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1145160" y="116640"/>
            <a:ext cx="6929280" cy="82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800" b="1" strike="noStrike" spc="-1">
                <a:solidFill>
                  <a:srgbClr val="FF9F5C"/>
                </a:solidFill>
                <a:latin typeface="Calibri"/>
              </a:rPr>
              <a:t>BIENVENIDOS AL SEMIPAN</a:t>
            </a:r>
            <a:endParaRPr lang="pt-BR" sz="4800" b="0" strike="noStrike" spc="-1">
              <a:latin typeface="Arial"/>
            </a:endParaRPr>
          </a:p>
        </p:txBody>
      </p:sp>
      <p:pic>
        <p:nvPicPr>
          <p:cNvPr id="126" name="Picture 7"/>
          <p:cNvPicPr/>
          <p:nvPr/>
        </p:nvPicPr>
        <p:blipFill>
          <a:blip r:embed="rId2"/>
          <a:stretch/>
        </p:blipFill>
        <p:spPr>
          <a:xfrm>
            <a:off x="1294560" y="904680"/>
            <a:ext cx="6141960" cy="2328480"/>
          </a:xfrm>
          <a:prstGeom prst="rect">
            <a:avLst/>
          </a:prstGeom>
          <a:ln>
            <a:noFill/>
          </a:ln>
        </p:spPr>
      </p:pic>
      <p:sp>
        <p:nvSpPr>
          <p:cNvPr id="127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9C8E5BB-26EB-4C5B-8F6E-194F8BC5F0E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395640" y="188640"/>
            <a:ext cx="8229240" cy="5533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6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lang="pt-BR" sz="4800" b="1" strike="noStrike" spc="-1">
                <a:solidFill>
                  <a:srgbClr val="FFC000"/>
                </a:solidFill>
                <a:latin typeface="Calibri"/>
              </a:rPr>
              <a:t>Y por esto mismo, poniendo todo empeño, añadid a vuestra fe, virtud, a la virtud, conocimiento;</a:t>
            </a:r>
            <a:endParaRPr lang="pt-BR" sz="4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859"/>
              </a:spcBef>
            </a:pPr>
            <a:r>
              <a:rPr lang="pt-BR" sz="4300" b="1" strike="noStrike" spc="-1">
                <a:solidFill>
                  <a:srgbClr val="F2F2F2"/>
                </a:solidFill>
                <a:latin typeface="Calibri"/>
              </a:rPr>
              <a:t>2 Pedro 1:5</a:t>
            </a:r>
            <a:endParaRPr lang="pt-BR" sz="43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4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89352CC-B49B-4B6A-A7F8-F68F413C6C0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19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/>
          <p:cNvPicPr/>
          <p:nvPr/>
        </p:nvPicPr>
        <p:blipFill>
          <a:blip r:embed="rId3"/>
          <a:stretch/>
        </p:blipFill>
        <p:spPr>
          <a:xfrm>
            <a:off x="351720" y="59400"/>
            <a:ext cx="8538120" cy="2996640"/>
          </a:xfrm>
          <a:prstGeom prst="rect">
            <a:avLst/>
          </a:prstGeom>
          <a:ln>
            <a:noFill/>
          </a:ln>
        </p:spPr>
      </p:pic>
      <p:pic>
        <p:nvPicPr>
          <p:cNvPr id="53" name="Content Placeholder 9"/>
          <p:cNvPicPr/>
          <p:nvPr/>
        </p:nvPicPr>
        <p:blipFill>
          <a:blip r:embed="rId4"/>
          <a:stretch/>
        </p:blipFill>
        <p:spPr>
          <a:xfrm>
            <a:off x="351720" y="1660320"/>
            <a:ext cx="8439480" cy="3199680"/>
          </a:xfrm>
          <a:prstGeom prst="rect">
            <a:avLst/>
          </a:prstGeom>
          <a:ln>
            <a:noFill/>
          </a:ln>
        </p:spPr>
      </p:pic>
      <p:sp>
        <p:nvSpPr>
          <p:cNvPr id="54" name="TextShape 1"/>
          <p:cNvSpPr txBox="1"/>
          <p:nvPr/>
        </p:nvSpPr>
        <p:spPr>
          <a:xfrm>
            <a:off x="351720" y="845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948A54"/>
                </a:solidFill>
                <a:latin typeface="Arial Black"/>
              </a:rPr>
              <a:t>MISIONOLOGIA BIBLICA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3094560" y="638136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Impact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56" name="CustomShape 3"/>
          <p:cNvSpPr/>
          <p:nvPr/>
        </p:nvSpPr>
        <p:spPr>
          <a:xfrm>
            <a:off x="3029040" y="1557720"/>
            <a:ext cx="297648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000" b="1" strike="noStrike" spc="49">
                <a:solidFill>
                  <a:srgbClr val="FBFBFB"/>
                </a:solidFill>
                <a:latin typeface="Calibri"/>
              </a:rPr>
              <a:t>PARA TODOS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57" name="CustomShape 4"/>
          <p:cNvSpPr/>
          <p:nvPr/>
        </p:nvSpPr>
        <p:spPr>
          <a:xfrm>
            <a:off x="38160" y="4458600"/>
            <a:ext cx="8608680" cy="100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6000" b="0" strike="noStrike" spc="-1">
                <a:solidFill>
                  <a:srgbClr val="FF9F5C"/>
                </a:solidFill>
                <a:latin typeface="Berlin Sans FB Demi"/>
              </a:rPr>
              <a:t>ASAMBLEA DE DIOS</a:t>
            </a:r>
            <a:endParaRPr lang="pt-BR" sz="6000" b="0" strike="noStrike" spc="-1">
              <a:latin typeface="Arial"/>
            </a:endParaRPr>
          </a:p>
        </p:txBody>
      </p:sp>
      <p:sp>
        <p:nvSpPr>
          <p:cNvPr id="58" name="CustomShape 5"/>
          <p:cNvSpPr/>
          <p:nvPr/>
        </p:nvSpPr>
        <p:spPr>
          <a:xfrm>
            <a:off x="2911680" y="5170320"/>
            <a:ext cx="284472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000" b="0" strike="noStrike" spc="-1">
                <a:solidFill>
                  <a:srgbClr val="FFFFFF"/>
                </a:solidFill>
                <a:latin typeface="Calibri"/>
              </a:rPr>
              <a:t>Misiones, AR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59" name="TextShape 6"/>
          <p:cNvSpPr txBox="1"/>
          <p:nvPr/>
        </p:nvSpPr>
        <p:spPr>
          <a:xfrm>
            <a:off x="6584760" y="63093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452F31F-78AC-4E21-AA04-30703CBEF7E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60" name="CustomShape 7"/>
          <p:cNvSpPr/>
          <p:nvPr/>
        </p:nvSpPr>
        <p:spPr>
          <a:xfrm>
            <a:off x="1359720" y="298440"/>
            <a:ext cx="631512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0" strike="noStrike" spc="-1">
                <a:solidFill>
                  <a:srgbClr val="FF9F5C"/>
                </a:solidFill>
                <a:latin typeface="Impact"/>
              </a:rPr>
              <a:t>Sistema Mundial de las Misiones</a:t>
            </a:r>
            <a:endParaRPr lang="pt-B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755640" y="836640"/>
            <a:ext cx="7858800" cy="4680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Porque cuando estas cosas estan en vosotros y abundan, no os dejarán estar ociosos ni 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estériles en el.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pt-BR" sz="3600" b="1" strike="noStrike" spc="-1">
                <a:solidFill>
                  <a:srgbClr val="E46C0A"/>
                </a:solidFill>
                <a:latin typeface="Calibri"/>
              </a:rPr>
              <a:t>2 Pedro 1:8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7ADE4D9-BBA4-46AC-9F78-73F11C20B03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395640" y="2349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51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t-BR" sz="5300" b="1" strike="noStrike" spc="-1">
                <a:solidFill>
                  <a:srgbClr val="FFC000"/>
                </a:solidFill>
                <a:latin typeface="Calibri"/>
              </a:rPr>
              <a:t>PRIMERA CLASE </a:t>
            </a:r>
            <a:br/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45. Minutos</a:t>
            </a:r>
            <a:br/>
            <a:r>
              <a:rPr lang="pt-BR" sz="4400" b="1" strike="noStrike" spc="-1">
                <a:solidFill>
                  <a:srgbClr val="C4BD97"/>
                </a:solidFill>
                <a:latin typeface="Calibri"/>
              </a:rPr>
              <a:t>Intervalo 10. Min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3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6EA99A9-92BF-451D-8048-B79D09C37C4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67640" y="764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0000" lnSpcReduction="10000"/>
          </a:bodyPr>
          <a:lstStyle/>
          <a:p>
            <a:pPr algn="ctr">
              <a:lnSpc>
                <a:spcPct val="100000"/>
              </a:lnSpc>
            </a:pPr>
            <a:br/>
            <a:r>
              <a:rPr lang="pt-BR" sz="4400" b="1" strike="noStrike" spc="-1">
                <a:solidFill>
                  <a:srgbClr val="00FF00"/>
                </a:solidFill>
                <a:latin typeface="Calibri"/>
              </a:rPr>
              <a:t>Definición de Misionologia</a:t>
            </a:r>
            <a:br/>
            <a:r>
              <a:rPr lang="pt-BR" sz="3100" b="0" strike="noStrike" spc="-1">
                <a:solidFill>
                  <a:srgbClr val="C6D9F1"/>
                </a:solidFill>
                <a:latin typeface="Calibri"/>
              </a:rPr>
              <a:t>La palabra MISIONOLOGIA  es la composición  de dos  palabras heterogenias</a:t>
            </a:r>
            <a:endParaRPr lang="pt-BR" sz="3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611640" y="2349000"/>
            <a:ext cx="8229240" cy="266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FF00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FFFF00"/>
                </a:solidFill>
                <a:latin typeface="Calibri"/>
              </a:rPr>
              <a:t>Missio {Latin} = </a:t>
            </a:r>
            <a:r>
              <a:rPr lang="pt-BR" sz="4000" b="1" strike="noStrike" spc="-1">
                <a:solidFill>
                  <a:srgbClr val="FFC000"/>
                </a:solidFill>
                <a:latin typeface="Calibri"/>
              </a:rPr>
              <a:t>envio.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FF00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FFFF00"/>
                </a:solidFill>
                <a:latin typeface="Calibri"/>
              </a:rPr>
              <a:t>Logia &gt;Logos {Grego} = </a:t>
            </a:r>
            <a:r>
              <a:rPr lang="pt-BR" sz="4000" b="1" strike="noStrike" spc="-1">
                <a:solidFill>
                  <a:srgbClr val="FFC000"/>
                </a:solidFill>
                <a:latin typeface="Calibri"/>
              </a:rPr>
              <a:t>Tratado, reflección, estudio.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40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76DE8A3-4DF6-424A-B8E4-122DECD2322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948A54"/>
                </a:solidFill>
                <a:latin typeface="Calibri"/>
              </a:rPr>
              <a:t>DEFINICIÓN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8500"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pt-BR" sz="3600" b="0" strike="noStrike" spc="-1">
                <a:solidFill>
                  <a:srgbClr val="DDD9C3"/>
                </a:solidFill>
                <a:latin typeface="Arial Black"/>
              </a:rPr>
              <a:t>Es el estudio sistemático de la atividad evangelizadora de la iglesia y dos medios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pt-BR" sz="3600" b="0" strike="noStrike" spc="-1">
                <a:solidFill>
                  <a:srgbClr val="DDD9C3"/>
                </a:solidFill>
                <a:latin typeface="Arial Black"/>
              </a:rPr>
              <a:t> para realizala. Es un estudio cientifico de la realidad misionera para  corregir errores, y añadir  recursos para la conclución de la Obra”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44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53C5022-C038-49D1-8CE9-EAB76F7485A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Content Placeholder 5"/>
          <p:cNvPicPr/>
          <p:nvPr/>
        </p:nvPicPr>
        <p:blipFill>
          <a:blip r:embed="rId2"/>
          <a:stretch/>
        </p:blipFill>
        <p:spPr>
          <a:xfrm>
            <a:off x="1475640" y="836640"/>
            <a:ext cx="6440400" cy="4176000"/>
          </a:xfrm>
          <a:prstGeom prst="rect">
            <a:avLst/>
          </a:prstGeom>
          <a:ln>
            <a:noFill/>
          </a:ln>
        </p:spPr>
      </p:pic>
      <p:sp>
        <p:nvSpPr>
          <p:cNvPr id="14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4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7E69949-DE54-4BCB-A1AF-2DEFC615895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95640" y="98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0" strike="noStrike" spc="-1">
                <a:solidFill>
                  <a:srgbClr val="F79646"/>
                </a:solidFill>
                <a:latin typeface="Arial Black"/>
              </a:rPr>
              <a:t>La mission Global de la Iglesia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467640" y="1917000"/>
            <a:ext cx="8362800" cy="3096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DCE6F2"/>
              </a:buClr>
              <a:buFont typeface="Arial"/>
              <a:buChar char="•"/>
            </a:pPr>
            <a:r>
              <a:rPr lang="pt-BR" sz="3600" b="0" strike="noStrike" spc="-1">
                <a:solidFill>
                  <a:srgbClr val="DCE6F2"/>
                </a:solidFill>
                <a:latin typeface="Times New Roman"/>
              </a:rPr>
              <a:t>El plan de salvación que fue projetado en el  Eden, </a:t>
            </a:r>
            <a:r>
              <a:rPr lang="pt-BR" sz="3600" b="0" strike="noStrike" spc="-1">
                <a:solidFill>
                  <a:srgbClr val="F79646"/>
                </a:solidFill>
                <a:latin typeface="Times New Roman"/>
              </a:rPr>
              <a:t>(Gn 3:15) </a:t>
            </a:r>
            <a:r>
              <a:rPr lang="pt-BR" sz="3600" b="0" strike="noStrike" spc="-1">
                <a:solidFill>
                  <a:srgbClr val="DCE6F2"/>
                </a:solidFill>
                <a:latin typeface="Times New Roman"/>
              </a:rPr>
              <a:t>y consumado en el Calvário </a:t>
            </a:r>
            <a:r>
              <a:rPr lang="pt-BR" sz="3600" b="0" strike="noStrike" spc="-1">
                <a:solidFill>
                  <a:srgbClr val="F79646"/>
                </a:solidFill>
                <a:latin typeface="Times New Roman"/>
              </a:rPr>
              <a:t>(Juan 19:30) </a:t>
            </a:r>
            <a:r>
              <a:rPr lang="pt-BR" sz="3600" b="0" strike="noStrike" spc="-1">
                <a:solidFill>
                  <a:srgbClr val="DCE6F2"/>
                </a:solidFill>
                <a:latin typeface="Times New Roman"/>
              </a:rPr>
              <a:t>determina que el Evangelio sea predicado a toda criatura y sea conocido en toda la tierra.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52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A713F20-A015-4C4D-A6F7-F9808F24FA9E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179640" y="-35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F79646"/>
                </a:solidFill>
                <a:latin typeface="Calibri"/>
              </a:rPr>
              <a:t>Base Bíblica: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402840" y="764640"/>
            <a:ext cx="8733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lang="pt-BR" sz="4000" b="0" strike="noStrike" spc="-1">
                <a:solidFill>
                  <a:srgbClr val="FFC000"/>
                </a:solidFill>
                <a:latin typeface="Calibri"/>
              </a:rPr>
              <a:t>Marcos 16:15 </a:t>
            </a:r>
            <a:r>
              <a:rPr lang="pt-BR" sz="4000" b="0" strike="noStrike" spc="-1">
                <a:solidFill>
                  <a:srgbClr val="EEECE1"/>
                </a:solidFill>
                <a:latin typeface="Calibri"/>
              </a:rPr>
              <a:t>– </a:t>
            </a:r>
            <a:r>
              <a:rPr lang="pt-BR" sz="4000" b="0" strike="noStrike" spc="-1">
                <a:solidFill>
                  <a:srgbClr val="C4BD97"/>
                </a:solidFill>
                <a:latin typeface="Calibri"/>
              </a:rPr>
              <a:t>Id por todo el mundo y predicad el evangelio </a:t>
            </a:r>
            <a:r>
              <a:rPr lang="pt-BR" sz="4000" b="1" strike="noStrike" spc="-1">
                <a:solidFill>
                  <a:srgbClr val="00FF00"/>
                </a:solidFill>
                <a:latin typeface="Calibri"/>
              </a:rPr>
              <a:t>a toda criatura.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lang="pt-BR" sz="4000" b="0" strike="noStrike" spc="-1">
                <a:solidFill>
                  <a:srgbClr val="FFC000"/>
                </a:solidFill>
                <a:latin typeface="Calibri"/>
              </a:rPr>
              <a:t>Mateo 13:47  </a:t>
            </a:r>
            <a:r>
              <a:rPr lang="pt-BR" sz="4000" b="0" strike="noStrike" spc="-1">
                <a:solidFill>
                  <a:srgbClr val="EEECE1"/>
                </a:solidFill>
                <a:latin typeface="Calibri"/>
              </a:rPr>
              <a:t>–</a:t>
            </a:r>
            <a:r>
              <a:rPr lang="pt-BR" sz="4000" b="0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pt-BR" sz="4000" b="0" strike="noStrike" spc="-1">
                <a:solidFill>
                  <a:srgbClr val="C4BD97"/>
                </a:solidFill>
                <a:latin typeface="Calibri"/>
              </a:rPr>
              <a:t>Por tanto, id y haced discípulos </a:t>
            </a:r>
            <a:r>
              <a:rPr lang="pt-BR" sz="4000" b="0" strike="noStrike" spc="-1">
                <a:solidFill>
                  <a:srgbClr val="00FF00"/>
                </a:solidFill>
                <a:latin typeface="Calibri"/>
              </a:rPr>
              <a:t>a todas las naciones</a:t>
            </a:r>
            <a:r>
              <a:rPr lang="pt-BR" sz="4000" b="0" strike="noStrike" spc="-1">
                <a:solidFill>
                  <a:srgbClr val="C4BD97"/>
                </a:solidFill>
                <a:latin typeface="Calibri"/>
              </a:rPr>
              <a:t>. Bautizandoles en el nombre del Padre, del Hijo e del espiritu Santo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56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A6FA707-2B00-4027-B499-9CF6B29DC89E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323640" y="260640"/>
            <a:ext cx="8301240" cy="5389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lang="pt-BR" sz="3600" b="0" strike="noStrike" spc="-1">
                <a:solidFill>
                  <a:srgbClr val="FFC000"/>
                </a:solidFill>
                <a:latin typeface="Calibri"/>
              </a:rPr>
              <a:t>Hechos 1:8 </a:t>
            </a:r>
            <a:r>
              <a:rPr lang="pt-BR" sz="3600" b="0" strike="noStrike" spc="-1">
                <a:solidFill>
                  <a:srgbClr val="EEECE1"/>
                </a:solidFill>
                <a:latin typeface="Calibri"/>
              </a:rPr>
              <a:t>– </a:t>
            </a:r>
            <a:r>
              <a:rPr lang="pt-BR" sz="3600" b="0" strike="noStrike" spc="-1">
                <a:solidFill>
                  <a:srgbClr val="C4BD97"/>
                </a:solidFill>
                <a:latin typeface="Calibri"/>
              </a:rPr>
              <a:t>Pero recibiréis poder cuando el Espírito Santo haya venido sobre vosotros, y me seréis testigos en Jerusalén, en toda Judea, en Samaria y </a:t>
            </a:r>
            <a:r>
              <a:rPr lang="pt-BR" sz="3600" b="1" strike="noStrike" spc="-1">
                <a:solidFill>
                  <a:srgbClr val="00FF00"/>
                </a:solidFill>
                <a:latin typeface="Calibri"/>
              </a:rPr>
              <a:t>hasta lo último de la tierra.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lang="pt-BR" sz="3600" b="0" strike="noStrike" spc="-1">
                <a:solidFill>
                  <a:srgbClr val="FFC000"/>
                </a:solidFill>
                <a:latin typeface="Calibri"/>
              </a:rPr>
              <a:t>Hechos 13:47  </a:t>
            </a:r>
            <a:r>
              <a:rPr lang="pt-BR" sz="3600" b="0" strike="noStrike" spc="-1">
                <a:solidFill>
                  <a:srgbClr val="EEECE1"/>
                </a:solidFill>
                <a:latin typeface="Calibri"/>
              </a:rPr>
              <a:t>–</a:t>
            </a:r>
            <a:r>
              <a:rPr lang="pt-BR" sz="3600" b="0" strike="noStrike" spc="-1">
                <a:solidFill>
                  <a:srgbClr val="FFFF00"/>
                </a:solidFill>
                <a:latin typeface="Calibri"/>
              </a:rPr>
              <a:t> </a:t>
            </a:r>
            <a:r>
              <a:rPr lang="pt-BR" sz="3600" b="0" strike="noStrike" spc="-1">
                <a:solidFill>
                  <a:srgbClr val="C4BD97"/>
                </a:solidFill>
                <a:latin typeface="Calibri"/>
              </a:rPr>
              <a:t>Porque así nos ha mandado el Señor: Te he puesto por luz a los gentiles, a fin de que seas para salvación </a:t>
            </a:r>
            <a:r>
              <a:rPr lang="pt-BR" sz="3600" b="1" strike="noStrike" spc="-1">
                <a:solidFill>
                  <a:srgbClr val="00FF00"/>
                </a:solidFill>
                <a:latin typeface="Calibri"/>
              </a:rPr>
              <a:t>hasta lo último de la tierra.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5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1C4E8F1-0465-4B7A-B057-AA067E33619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11640" y="20160"/>
            <a:ext cx="8229240" cy="816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FFFF00"/>
                </a:solidFill>
                <a:latin typeface="Calibri"/>
              </a:rPr>
              <a:t>NUESTRO  CAMPO DE TRABAJO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Content Placeholder 5"/>
          <p:cNvPicPr/>
          <p:nvPr/>
        </p:nvPicPr>
        <p:blipFill>
          <a:blip r:embed="rId2"/>
          <a:stretch/>
        </p:blipFill>
        <p:spPr>
          <a:xfrm>
            <a:off x="179640" y="836640"/>
            <a:ext cx="8496720" cy="5142600"/>
          </a:xfrm>
          <a:prstGeom prst="rect">
            <a:avLst/>
          </a:prstGeom>
          <a:ln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468FB36-2312-4508-ABF6-FBA08AFA3BA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67640" y="4046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DDD9C3"/>
                </a:solidFill>
                <a:latin typeface="Calibri"/>
              </a:rPr>
              <a:t>Las Naciones  (etnias)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Content Placeholder 5"/>
          <p:cNvPicPr/>
          <p:nvPr/>
        </p:nvPicPr>
        <p:blipFill>
          <a:blip r:embed="rId2"/>
          <a:stretch/>
        </p:blipFill>
        <p:spPr>
          <a:xfrm>
            <a:off x="467640" y="980640"/>
            <a:ext cx="8366040" cy="4248000"/>
          </a:xfrm>
          <a:prstGeom prst="rect">
            <a:avLst/>
          </a:prstGeom>
          <a:ln>
            <a:noFill/>
          </a:ln>
        </p:spPr>
      </p:pic>
      <p:sp>
        <p:nvSpPr>
          <p:cNvPr id="16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6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720EE66-3FCB-4CB6-990D-07F00243F9D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29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39640" y="4653000"/>
            <a:ext cx="7930800" cy="777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EEECE1"/>
                </a:solidFill>
                <a:latin typeface="Arial"/>
              </a:rPr>
              <a:t>SISTEMA MUNDIAL DE LAS MISIONES</a:t>
            </a:r>
            <a:br/>
            <a:r>
              <a:rPr lang="pt-BR" sz="2400" b="1" strike="noStrike" spc="-1">
                <a:solidFill>
                  <a:srgbClr val="EEECE1"/>
                </a:solidFill>
                <a:latin typeface="Arial"/>
              </a:rPr>
              <a:t>SEMINÁRIO MISIONOLOGICO PAN AMERICANO</a:t>
            </a:r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" name="Content Placeholder 5"/>
          <p:cNvPicPr/>
          <p:nvPr/>
        </p:nvPicPr>
        <p:blipFill>
          <a:blip r:embed="rId2"/>
          <a:stretch/>
        </p:blipFill>
        <p:spPr>
          <a:xfrm>
            <a:off x="1547640" y="404640"/>
            <a:ext cx="5712120" cy="42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6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AB3BE3A-E6A4-491C-A98A-6CC2D7B186F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9" name="Content Placeholder 5"/>
          <p:cNvPicPr/>
          <p:nvPr/>
        </p:nvPicPr>
        <p:blipFill>
          <a:blip r:embed="rId2"/>
          <a:stretch/>
        </p:blipFill>
        <p:spPr>
          <a:xfrm>
            <a:off x="467640" y="1124640"/>
            <a:ext cx="8208720" cy="4104000"/>
          </a:xfrm>
          <a:prstGeom prst="rect">
            <a:avLst/>
          </a:prstGeom>
          <a:ln>
            <a:noFill/>
          </a:ln>
        </p:spPr>
      </p:pic>
      <p:sp>
        <p:nvSpPr>
          <p:cNvPr id="17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7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F894039-DAAD-4833-ACF2-3780A3079B5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174" name="Picture 2"/>
          <p:cNvPicPr/>
          <p:nvPr/>
        </p:nvPicPr>
        <p:blipFill>
          <a:blip r:embed="rId2"/>
          <a:stretch/>
        </p:blipFill>
        <p:spPr>
          <a:xfrm>
            <a:off x="251640" y="1484640"/>
            <a:ext cx="8614800" cy="3110400"/>
          </a:xfrm>
          <a:prstGeom prst="rect">
            <a:avLst/>
          </a:prstGeom>
          <a:ln>
            <a:noFill/>
          </a:ln>
        </p:spPr>
      </p:pic>
      <p:sp>
        <p:nvSpPr>
          <p:cNvPr id="17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8D5957D-4604-4054-96C4-9148EB2B557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178" name="Picture 2"/>
          <p:cNvPicPr/>
          <p:nvPr/>
        </p:nvPicPr>
        <p:blipFill>
          <a:blip r:embed="rId2"/>
          <a:stretch/>
        </p:blipFill>
        <p:spPr>
          <a:xfrm>
            <a:off x="755640" y="1052640"/>
            <a:ext cx="7416360" cy="4349160"/>
          </a:xfrm>
          <a:prstGeom prst="rect">
            <a:avLst/>
          </a:prstGeom>
          <a:ln>
            <a:noFill/>
          </a:ln>
        </p:spPr>
      </p:pic>
      <p:sp>
        <p:nvSpPr>
          <p:cNvPr id="17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5E0A419-D9F6-48C4-8649-8D403AF943D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182" name="Picture 2"/>
          <p:cNvPicPr/>
          <p:nvPr/>
        </p:nvPicPr>
        <p:blipFill>
          <a:blip r:embed="rId2"/>
          <a:stretch/>
        </p:blipFill>
        <p:spPr>
          <a:xfrm>
            <a:off x="899640" y="836640"/>
            <a:ext cx="7250040" cy="4525560"/>
          </a:xfrm>
          <a:prstGeom prst="rect">
            <a:avLst/>
          </a:prstGeom>
          <a:ln>
            <a:noFill/>
          </a:ln>
        </p:spPr>
      </p:pic>
      <p:sp>
        <p:nvSpPr>
          <p:cNvPr id="183" name="TextShape 3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594E0E4-BC3B-458A-BBC2-B51BEC4F925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Content Placeholder 5"/>
          <p:cNvPicPr/>
          <p:nvPr/>
        </p:nvPicPr>
        <p:blipFill>
          <a:blip r:embed="rId2"/>
          <a:stretch/>
        </p:blipFill>
        <p:spPr>
          <a:xfrm>
            <a:off x="467640" y="998640"/>
            <a:ext cx="3240000" cy="4860360"/>
          </a:xfrm>
          <a:prstGeom prst="rect">
            <a:avLst/>
          </a:prstGeom>
          <a:ln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188" name="Picture 6"/>
          <p:cNvPicPr/>
          <p:nvPr/>
        </p:nvPicPr>
        <p:blipFill>
          <a:blip r:embed="rId3"/>
          <a:stretch/>
        </p:blipFill>
        <p:spPr>
          <a:xfrm>
            <a:off x="3924000" y="592560"/>
            <a:ext cx="4530960" cy="2696760"/>
          </a:xfrm>
          <a:prstGeom prst="rect">
            <a:avLst/>
          </a:prstGeom>
          <a:ln>
            <a:noFill/>
          </a:ln>
        </p:spPr>
      </p:pic>
      <p:pic>
        <p:nvPicPr>
          <p:cNvPr id="189" name="Picture 7"/>
          <p:cNvPicPr/>
          <p:nvPr/>
        </p:nvPicPr>
        <p:blipFill>
          <a:blip r:embed="rId4"/>
          <a:stretch/>
        </p:blipFill>
        <p:spPr>
          <a:xfrm>
            <a:off x="3955320" y="3429000"/>
            <a:ext cx="4499640" cy="2530800"/>
          </a:xfrm>
          <a:prstGeom prst="rect">
            <a:avLst/>
          </a:prstGeom>
          <a:ln>
            <a:noFill/>
          </a:ln>
        </p:spPr>
      </p:pic>
      <p:sp>
        <p:nvSpPr>
          <p:cNvPr id="19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8AD910-057A-4093-AD4B-D9E9D48E3624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67640" y="1268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00FF00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00FF00"/>
                </a:solidFill>
                <a:latin typeface="Calibri"/>
              </a:rPr>
              <a:t>Mateo 24:14  </a:t>
            </a:r>
            <a:r>
              <a:rPr lang="pt-BR" sz="4000" b="1" strike="noStrike" spc="-1">
                <a:solidFill>
                  <a:srgbClr val="FFC000"/>
                </a:solidFill>
                <a:latin typeface="Calibri"/>
              </a:rPr>
              <a:t> 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E46C0A"/>
                </a:solidFill>
                <a:latin typeface="Calibri"/>
              </a:rPr>
              <a:t>Y será predicado este evangelio del reino </a:t>
            </a:r>
            <a:r>
              <a:rPr lang="pt-BR" sz="4000" b="1" strike="noStrike" spc="-1">
                <a:solidFill>
                  <a:srgbClr val="92D050"/>
                </a:solidFill>
                <a:latin typeface="Calibri"/>
              </a:rPr>
              <a:t>en todo el mundo</a:t>
            </a:r>
            <a:r>
              <a:rPr lang="pt-BR" sz="4000" b="1" strike="noStrike" spc="-1">
                <a:solidFill>
                  <a:srgbClr val="E46C0A"/>
                </a:solidFill>
                <a:latin typeface="Calibri"/>
              </a:rPr>
              <a:t>, para </a:t>
            </a:r>
            <a:r>
              <a:rPr lang="pt-BR" sz="4000" b="1" strike="noStrike" spc="-1">
                <a:solidFill>
                  <a:srgbClr val="92D050"/>
                </a:solidFill>
                <a:latin typeface="Calibri"/>
              </a:rPr>
              <a:t>testimonio a todas las naciones; </a:t>
            </a:r>
            <a:r>
              <a:rPr lang="pt-BR" sz="4000" b="1" strike="noStrike" spc="-1">
                <a:solidFill>
                  <a:srgbClr val="E46C0A"/>
                </a:solidFill>
                <a:latin typeface="Calibri"/>
              </a:rPr>
              <a:t>y entonces vendrá el fin.  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F5C3909-46F1-470F-8DBD-8815A48BEF5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195" name="Content Placeholder 13"/>
          <p:cNvPicPr/>
          <p:nvPr/>
        </p:nvPicPr>
        <p:blipFill>
          <a:blip r:embed="rId2"/>
          <a:stretch/>
        </p:blipFill>
        <p:spPr>
          <a:xfrm>
            <a:off x="971640" y="1052640"/>
            <a:ext cx="7392600" cy="5544360"/>
          </a:xfrm>
          <a:prstGeom prst="rect">
            <a:avLst/>
          </a:prstGeom>
          <a:ln>
            <a:noFill/>
          </a:ln>
        </p:spPr>
      </p:pic>
      <p:pic>
        <p:nvPicPr>
          <p:cNvPr id="196" name="Picture 3"/>
          <p:cNvPicPr/>
          <p:nvPr/>
        </p:nvPicPr>
        <p:blipFill>
          <a:blip r:embed="rId3"/>
          <a:stretch/>
        </p:blipFill>
        <p:spPr>
          <a:xfrm>
            <a:off x="6372360" y="1340640"/>
            <a:ext cx="1603440" cy="1139400"/>
          </a:xfrm>
          <a:prstGeom prst="rect">
            <a:avLst/>
          </a:prstGeom>
          <a:ln>
            <a:noFill/>
          </a:ln>
        </p:spPr>
      </p:pic>
      <p:sp>
        <p:nvSpPr>
          <p:cNvPr id="197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D0B41F9-D1A3-4D44-BD8E-2D501419ED4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Content Placeholder 5"/>
          <p:cNvPicPr/>
          <p:nvPr/>
        </p:nvPicPr>
        <p:blipFill>
          <a:blip r:embed="rId2"/>
          <a:stretch/>
        </p:blipFill>
        <p:spPr>
          <a:xfrm>
            <a:off x="1115640" y="980640"/>
            <a:ext cx="6696360" cy="5022360"/>
          </a:xfrm>
          <a:prstGeom prst="rect">
            <a:avLst/>
          </a:prstGeom>
          <a:ln>
            <a:noFill/>
          </a:ln>
        </p:spPr>
      </p:pic>
      <p:sp>
        <p:nvSpPr>
          <p:cNvPr id="20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F3E1079-A866-4F44-85DA-D4D9CB1585D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Content Placeholder 5"/>
          <p:cNvPicPr/>
          <p:nvPr/>
        </p:nvPicPr>
        <p:blipFill>
          <a:blip r:embed="rId2"/>
          <a:stretch/>
        </p:blipFill>
        <p:spPr>
          <a:xfrm>
            <a:off x="26640" y="188640"/>
            <a:ext cx="9297360" cy="6972840"/>
          </a:xfrm>
          <a:prstGeom prst="rect">
            <a:avLst/>
          </a:prstGeom>
          <a:ln>
            <a:noFill/>
          </a:ln>
        </p:spPr>
      </p:pic>
      <p:sp>
        <p:nvSpPr>
          <p:cNvPr id="20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822DD44-E002-47A9-9BDD-6D3CA811D4A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07" name="Content Placeholder 9"/>
          <p:cNvPicPr/>
          <p:nvPr/>
        </p:nvPicPr>
        <p:blipFill>
          <a:blip r:embed="rId2"/>
          <a:stretch/>
        </p:blipFill>
        <p:spPr>
          <a:xfrm>
            <a:off x="1403640" y="836640"/>
            <a:ext cx="6192360" cy="46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8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91CDD3E-E06D-4666-B37D-1514A31FF7E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39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66" name="Picture 2"/>
          <p:cNvPicPr/>
          <p:nvPr/>
        </p:nvPicPr>
        <p:blipFill>
          <a:blip r:embed="rId2"/>
          <a:stretch/>
        </p:blipFill>
        <p:spPr>
          <a:xfrm>
            <a:off x="951120" y="3429000"/>
            <a:ext cx="7168680" cy="2365560"/>
          </a:xfrm>
          <a:prstGeom prst="rect">
            <a:avLst/>
          </a:prstGeom>
          <a:ln>
            <a:noFill/>
          </a:ln>
        </p:spPr>
      </p:pic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889200" y="590040"/>
            <a:ext cx="7147800" cy="2829240"/>
          </a:xfrm>
          <a:prstGeom prst="rect">
            <a:avLst/>
          </a:prstGeom>
          <a:ln>
            <a:noFill/>
          </a:ln>
        </p:spPr>
      </p:pic>
      <p:sp>
        <p:nvSpPr>
          <p:cNvPr id="68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AF5AFA8-1406-4446-8B76-7389DFC0646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Content Placeholder 5"/>
          <p:cNvPicPr/>
          <p:nvPr/>
        </p:nvPicPr>
        <p:blipFill>
          <a:blip r:embed="rId2"/>
          <a:stretch/>
        </p:blipFill>
        <p:spPr>
          <a:xfrm>
            <a:off x="0" y="-266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1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3ADACBD-ACA9-4E83-B0BE-646A61E7E3F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Content Placeholder 5"/>
          <p:cNvPicPr/>
          <p:nvPr/>
        </p:nvPicPr>
        <p:blipFill>
          <a:blip r:embed="rId2"/>
          <a:stretch/>
        </p:blipFill>
        <p:spPr>
          <a:xfrm>
            <a:off x="26640" y="188640"/>
            <a:ext cx="9297360" cy="697284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1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8F72C52-B157-4617-8DFA-81844DB6D08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1115640" y="1412640"/>
            <a:ext cx="7128360" cy="2880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2000" lnSpcReduction="10000"/>
          </a:bodyPr>
          <a:lstStyle/>
          <a:p>
            <a:pPr algn="ctr">
              <a:lnSpc>
                <a:spcPct val="100000"/>
              </a:lnSpc>
              <a:spcBef>
                <a:spcPts val="5420"/>
              </a:spcBef>
            </a:pPr>
            <a:r>
              <a:rPr lang="pt-BR" sz="7200" b="0" strike="noStrike" spc="-1">
                <a:solidFill>
                  <a:srgbClr val="C00000"/>
                </a:solidFill>
                <a:latin typeface="Arial Black"/>
              </a:rPr>
              <a:t>Qué pasa</a:t>
            </a:r>
            <a:r>
              <a:rPr lang="pt-BR" sz="27100" b="0" strike="noStrike" spc="-1">
                <a:solidFill>
                  <a:srgbClr val="00FF00"/>
                </a:solidFill>
                <a:latin typeface="Calibri"/>
              </a:rPr>
              <a:t>?</a:t>
            </a:r>
            <a:endParaRPr lang="pt-BR" sz="27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7092EC3-1C5A-4A49-8D55-2EE900F09A8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DDD9C3"/>
                </a:solidFill>
                <a:latin typeface="Calibri"/>
              </a:rPr>
              <a:t>DIAGNOSTICO MISIONOLOGICO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22" name="Content Placeholder 9"/>
          <p:cNvPicPr/>
          <p:nvPr/>
        </p:nvPicPr>
        <p:blipFill>
          <a:blip r:embed="rId2"/>
          <a:stretch/>
        </p:blipFill>
        <p:spPr>
          <a:xfrm>
            <a:off x="2267640" y="1628640"/>
            <a:ext cx="4859640" cy="3384000"/>
          </a:xfrm>
          <a:prstGeom prst="rect">
            <a:avLst/>
          </a:prstGeom>
          <a:ln>
            <a:noFill/>
          </a:ln>
        </p:spPr>
      </p:pic>
      <p:sp>
        <p:nvSpPr>
          <p:cNvPr id="22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575E281-3B26-46F5-AFDD-98C1E00F314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ontent Placeholder 5"/>
          <p:cNvPicPr/>
          <p:nvPr/>
        </p:nvPicPr>
        <p:blipFill>
          <a:blip r:embed="rId2"/>
          <a:stretch/>
        </p:blipFill>
        <p:spPr>
          <a:xfrm>
            <a:off x="1043640" y="1412640"/>
            <a:ext cx="6912360" cy="3277800"/>
          </a:xfrm>
          <a:prstGeom prst="rect">
            <a:avLst/>
          </a:prstGeom>
          <a:ln>
            <a:noFill/>
          </a:ln>
        </p:spPr>
      </p:pic>
      <p:sp>
        <p:nvSpPr>
          <p:cNvPr id="225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26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C46572E-472B-48AF-9585-CF7750A6461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251640" y="404640"/>
            <a:ext cx="864072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2F2F2"/>
                </a:solidFill>
                <a:latin typeface="Calibri"/>
              </a:rPr>
              <a:t>Em que se baseia o ensinamento missiológico?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395640" y="1268640"/>
            <a:ext cx="8229240" cy="45360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C000"/>
                </a:solidFill>
                <a:latin typeface="Calibri"/>
              </a:rPr>
              <a:t>1. Em um minuncioso exame bíblico sobre os argumentos e mandamentos que ordenam a evangelização do mundo;</a:t>
            </a: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C000"/>
                </a:solidFill>
                <a:latin typeface="Calibri"/>
              </a:rPr>
              <a:t>2. Nos estudo dos fatos relacionados com História da Igreja;</a:t>
            </a: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C000"/>
                </a:solidFill>
                <a:latin typeface="Calibri"/>
              </a:rPr>
              <a:t>3. Na pesquisa e comprovação de fatos atuais que revelam a  atuação missionária da igreja, e suas consequências no mundo;</a:t>
            </a: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lang="pt-BR" sz="2800" b="1" strike="noStrike" spc="-1">
                <a:solidFill>
                  <a:srgbClr val="FFC000"/>
                </a:solidFill>
                <a:latin typeface="Calibri"/>
              </a:rPr>
              <a:t>2. Nos resultados de pesquisas estatísticas atuais, seguras e confiáveis.</a:t>
            </a: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30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D182C99-3523-4FDD-8158-732EB49490C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395640" y="274680"/>
            <a:ext cx="864072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2F2F2"/>
                </a:solidFill>
                <a:latin typeface="Calibri"/>
              </a:rPr>
              <a:t>Qual a diferença entre a missiologia e o ensino bíblico regular?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323640" y="1556640"/>
            <a:ext cx="8229240" cy="42480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lang="pt-BR" sz="3200" b="1" strike="noStrike" spc="-1">
                <a:solidFill>
                  <a:srgbClr val="FFC000"/>
                </a:solidFill>
                <a:latin typeface="Calibri"/>
              </a:rPr>
              <a:t>No ensino bíblico regular, normal, se ensina sobre as </a:t>
            </a:r>
            <a:r>
              <a:rPr lang="pt-BR" sz="3200" b="1" strike="noStrike" spc="-1">
                <a:solidFill>
                  <a:srgbClr val="EEECE1"/>
                </a:solidFill>
                <a:latin typeface="Calibri"/>
              </a:rPr>
              <a:t>QUALIDADES</a:t>
            </a:r>
            <a:r>
              <a:rPr lang="pt-BR" sz="3200" b="1" strike="noStrike" spc="-1">
                <a:solidFill>
                  <a:srgbClr val="FFC000"/>
                </a:solidFill>
                <a:latin typeface="Calibri"/>
              </a:rPr>
              <a:t>, que o cristão deve ter para exercer o seu papel no mundo;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lang="pt-BR" sz="3200" b="1" strike="noStrike" spc="-1">
                <a:solidFill>
                  <a:srgbClr val="FFC000"/>
                </a:solidFill>
                <a:latin typeface="Calibri"/>
              </a:rPr>
              <a:t>No ensinamento missiológico, o cristão é informado sobre os </a:t>
            </a:r>
            <a:r>
              <a:rPr lang="pt-BR" sz="3200" b="1" strike="noStrike" spc="-1">
                <a:solidFill>
                  <a:srgbClr val="EEECE1"/>
                </a:solidFill>
                <a:latin typeface="Calibri"/>
              </a:rPr>
              <a:t>DEFEITOS</a:t>
            </a:r>
            <a:r>
              <a:rPr lang="pt-BR" sz="3200" b="1" strike="noStrike" spc="-1">
                <a:solidFill>
                  <a:srgbClr val="FFC000"/>
                </a:solidFill>
                <a:latin typeface="Calibri"/>
              </a:rPr>
              <a:t> da igreja que foi confiada ao trabalho de homens que falham, para que seja efetuada a correção para a conclusão da obra.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34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72756C5-AA02-405E-9EE1-A9FAD467A0E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37" name="Content Placeholder 9"/>
          <p:cNvPicPr/>
          <p:nvPr/>
        </p:nvPicPr>
        <p:blipFill>
          <a:blip r:embed="rId2"/>
          <a:stretch/>
        </p:blipFill>
        <p:spPr>
          <a:xfrm>
            <a:off x="2411640" y="332640"/>
            <a:ext cx="4708080" cy="576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65CFE39-F14A-42C8-AC7B-0AE56698647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67640" y="1989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AS DUAS CARACTERÍSTICAS DO CRESCIMENTO DA IGREJA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2051640" y="3645000"/>
            <a:ext cx="1396800" cy="97812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BASE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5004000" y="3584160"/>
            <a:ext cx="2304000" cy="978120"/>
          </a:xfrm>
          <a:prstGeom prst="leftRightArrow">
            <a:avLst>
              <a:gd name="adj1" fmla="val 50000"/>
              <a:gd name="adj2" fmla="val 50000"/>
            </a:avLst>
          </a:prstGeom>
          <a:ln>
            <a:solidFill>
              <a:srgbClr val="98B855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EXPANSÃO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3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14C7BE7-4BFD-40F0-B4E6-E07C345F310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467640" y="1989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LAS DOS CARACTERÍSTICAS DEL CRESCIMIENTO  DE LA IGLESIA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2051640" y="3645000"/>
            <a:ext cx="1396800" cy="97812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BASE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5004000" y="3584160"/>
            <a:ext cx="2304000" cy="978120"/>
          </a:xfrm>
          <a:prstGeom prst="leftRightArrow">
            <a:avLst>
              <a:gd name="adj1" fmla="val 50000"/>
              <a:gd name="adj2" fmla="val 50000"/>
            </a:avLst>
          </a:prstGeom>
          <a:ln>
            <a:solidFill>
              <a:srgbClr val="98B855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EXPANSÃO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8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47322DD-BBDD-44C0-96E8-B56933256898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49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" name="Content Placeholder 5"/>
          <p:cNvPicPr/>
          <p:nvPr/>
        </p:nvPicPr>
        <p:blipFill>
          <a:blip r:embed="rId2"/>
          <a:stretch/>
        </p:blipFill>
        <p:spPr>
          <a:xfrm>
            <a:off x="1979640" y="1196640"/>
            <a:ext cx="5112360" cy="5112360"/>
          </a:xfrm>
          <a:prstGeom prst="rect">
            <a:avLst/>
          </a:prstGeom>
          <a:ln>
            <a:noFill/>
          </a:ln>
        </p:spPr>
      </p:pic>
      <p:sp>
        <p:nvSpPr>
          <p:cNvPr id="7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7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6F8443E-D0A6-4179-8FC0-3BFF2FD176B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0" name="Content Placeholder 5"/>
          <p:cNvPicPr/>
          <p:nvPr/>
        </p:nvPicPr>
        <p:blipFill>
          <a:blip r:embed="rId2"/>
          <a:stretch/>
        </p:blipFill>
        <p:spPr>
          <a:xfrm>
            <a:off x="1403640" y="1124640"/>
            <a:ext cx="6696360" cy="5022360"/>
          </a:xfrm>
          <a:prstGeom prst="rect">
            <a:avLst/>
          </a:prstGeom>
          <a:ln>
            <a:noFill/>
          </a:ln>
        </p:spPr>
      </p:pic>
      <p:sp>
        <p:nvSpPr>
          <p:cNvPr id="25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5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FF93560-0D39-40E5-B19C-44FE584D26D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Content Placeholder 5"/>
          <p:cNvPicPr/>
          <p:nvPr/>
        </p:nvPicPr>
        <p:blipFill>
          <a:blip r:embed="rId2"/>
          <a:stretch/>
        </p:blipFill>
        <p:spPr>
          <a:xfrm>
            <a:off x="1835640" y="1124640"/>
            <a:ext cx="5715720" cy="4536000"/>
          </a:xfrm>
          <a:prstGeom prst="rect">
            <a:avLst/>
          </a:prstGeom>
          <a:ln>
            <a:noFill/>
          </a:ln>
        </p:spPr>
      </p:pic>
      <p:sp>
        <p:nvSpPr>
          <p:cNvPr id="25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EE0A7B2-81FA-4290-97DD-B866B1988B1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8" name="Content Placeholder 5"/>
          <p:cNvPicPr/>
          <p:nvPr/>
        </p:nvPicPr>
        <p:blipFill>
          <a:blip r:embed="rId2"/>
          <a:stretch/>
        </p:blipFill>
        <p:spPr>
          <a:xfrm>
            <a:off x="1259640" y="692640"/>
            <a:ext cx="6624360" cy="4968360"/>
          </a:xfrm>
          <a:prstGeom prst="rect">
            <a:avLst/>
          </a:prstGeom>
          <a:ln>
            <a:noFill/>
          </a:ln>
        </p:spPr>
      </p:pic>
      <p:sp>
        <p:nvSpPr>
          <p:cNvPr id="25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F54D607-A0BE-4324-B9D0-78832C3A38B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2" name="Content Placeholder 5"/>
          <p:cNvPicPr/>
          <p:nvPr/>
        </p:nvPicPr>
        <p:blipFill>
          <a:blip r:embed="rId2"/>
          <a:stretch/>
        </p:blipFill>
        <p:spPr>
          <a:xfrm>
            <a:off x="683640" y="1698480"/>
            <a:ext cx="3160800" cy="2370600"/>
          </a:xfrm>
          <a:prstGeom prst="rect">
            <a:avLst/>
          </a:prstGeom>
          <a:ln>
            <a:noFill/>
          </a:ln>
        </p:spPr>
      </p:pic>
      <p:sp>
        <p:nvSpPr>
          <p:cNvPr id="26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64" name="Picture 6"/>
          <p:cNvPicPr/>
          <p:nvPr/>
        </p:nvPicPr>
        <p:blipFill>
          <a:blip r:embed="rId3"/>
          <a:stretch/>
        </p:blipFill>
        <p:spPr>
          <a:xfrm>
            <a:off x="5580000" y="1855440"/>
            <a:ext cx="2938320" cy="2203560"/>
          </a:xfrm>
          <a:prstGeom prst="rect">
            <a:avLst/>
          </a:prstGeom>
          <a:ln>
            <a:noFill/>
          </a:ln>
        </p:spPr>
      </p:pic>
      <p:sp>
        <p:nvSpPr>
          <p:cNvPr id="26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7E704EC-1B76-419F-9440-33A42C2174F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Content Placeholder 5"/>
          <p:cNvPicPr/>
          <p:nvPr/>
        </p:nvPicPr>
        <p:blipFill>
          <a:blip r:embed="rId2"/>
          <a:stretch/>
        </p:blipFill>
        <p:spPr>
          <a:xfrm>
            <a:off x="683640" y="1698480"/>
            <a:ext cx="3160800" cy="2370600"/>
          </a:xfrm>
          <a:prstGeom prst="rect">
            <a:avLst/>
          </a:prstGeom>
          <a:ln>
            <a:noFill/>
          </a:ln>
        </p:spPr>
      </p:pic>
      <p:sp>
        <p:nvSpPr>
          <p:cNvPr id="26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69" name="Picture 6"/>
          <p:cNvPicPr/>
          <p:nvPr/>
        </p:nvPicPr>
        <p:blipFill>
          <a:blip r:embed="rId3"/>
          <a:stretch/>
        </p:blipFill>
        <p:spPr>
          <a:xfrm>
            <a:off x="5580000" y="1855440"/>
            <a:ext cx="2938320" cy="220356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5887080" y="4373640"/>
            <a:ext cx="2324160" cy="163008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Expansão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Execução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Conquista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71" name="CustomShape 4"/>
          <p:cNvSpPr/>
          <p:nvPr/>
        </p:nvSpPr>
        <p:spPr>
          <a:xfrm>
            <a:off x="1115640" y="4293000"/>
            <a:ext cx="2324160" cy="163008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Base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Preparação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Sustento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72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7E79CAB-B2E7-4F1D-8CA7-AB384E63B66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4" name="Content Placeholder 5"/>
          <p:cNvPicPr/>
          <p:nvPr/>
        </p:nvPicPr>
        <p:blipFill>
          <a:blip r:embed="rId2"/>
          <a:stretch/>
        </p:blipFill>
        <p:spPr>
          <a:xfrm>
            <a:off x="683640" y="1698480"/>
            <a:ext cx="3160800" cy="2370600"/>
          </a:xfrm>
          <a:prstGeom prst="rect">
            <a:avLst/>
          </a:prstGeom>
          <a:ln>
            <a:noFill/>
          </a:ln>
        </p:spPr>
      </p:pic>
      <p:sp>
        <p:nvSpPr>
          <p:cNvPr id="27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76" name="Picture 6"/>
          <p:cNvPicPr/>
          <p:nvPr/>
        </p:nvPicPr>
        <p:blipFill>
          <a:blip r:embed="rId3"/>
          <a:stretch/>
        </p:blipFill>
        <p:spPr>
          <a:xfrm>
            <a:off x="5220000" y="1616040"/>
            <a:ext cx="3240360" cy="2430360"/>
          </a:xfrm>
          <a:prstGeom prst="rect">
            <a:avLst/>
          </a:prstGeom>
          <a:ln>
            <a:noFill/>
          </a:ln>
        </p:spPr>
      </p:pic>
      <p:sp>
        <p:nvSpPr>
          <p:cNvPr id="277" name="CustomShape 3"/>
          <p:cNvSpPr/>
          <p:nvPr/>
        </p:nvSpPr>
        <p:spPr>
          <a:xfrm>
            <a:off x="5887080" y="4373640"/>
            <a:ext cx="2324160" cy="163008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Zona de Guerra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Renúncia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COMPROMISSO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1115640" y="4293000"/>
            <a:ext cx="2324160" cy="163008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Zona de Conforto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Faciidade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ATRAÇÃO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79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F904F17-E25D-420F-881A-5286DDCA872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520" y="404640"/>
            <a:ext cx="8961840" cy="6120360"/>
          </a:xfrm>
          <a:prstGeom prst="upArrowCallout">
            <a:avLst>
              <a:gd name="adj1" fmla="val 20964"/>
              <a:gd name="adj2" fmla="val 10482"/>
              <a:gd name="adj3" fmla="val 25000"/>
              <a:gd name="adj4" fmla="val 75000"/>
            </a:avLst>
          </a:prstGeom>
          <a:blipFill rotWithShape="0">
            <a:blip r:embed="rId2"/>
            <a:tile/>
          </a:blipFill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Times New Roman"/>
              </a:rPr>
              <a:t>Romanos 10:13-15</a:t>
            </a:r>
            <a:endParaRPr lang="pt-B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FF"/>
                </a:solidFill>
                <a:latin typeface="Times New Roman"/>
              </a:rPr>
              <a:t>Porque todo aquel que invoque el nombre del Señor será salvo. (14) Cómo, pues. Invocarán a aquel en quien no han creído? Y cómo creerán a aquel de quien no han oído? Y cómo oirán sin haber quien les predique? (15) Y, cómo predicaran sin que sean enviados? Como está escrito: Cuán hermosos son los pies de los que anunciam el evangelio de las cosas buenas!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2" name="Content Placeholder 5"/>
          <p:cNvPicPr/>
          <p:nvPr/>
        </p:nvPicPr>
        <p:blipFill>
          <a:blip r:embed="rId3"/>
          <a:stretch/>
        </p:blipFill>
        <p:spPr>
          <a:xfrm>
            <a:off x="1835640" y="252720"/>
            <a:ext cx="1645560" cy="1234080"/>
          </a:xfrm>
          <a:prstGeom prst="rect">
            <a:avLst/>
          </a:prstGeom>
          <a:ln>
            <a:noFill/>
          </a:ln>
        </p:spPr>
      </p:pic>
      <p:sp>
        <p:nvSpPr>
          <p:cNvPr id="28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84" name="Picture 6"/>
          <p:cNvPicPr/>
          <p:nvPr/>
        </p:nvPicPr>
        <p:blipFill>
          <a:blip r:embed="rId4"/>
          <a:stretch/>
        </p:blipFill>
        <p:spPr>
          <a:xfrm>
            <a:off x="5436000" y="252720"/>
            <a:ext cx="1728000" cy="1295640"/>
          </a:xfrm>
          <a:prstGeom prst="rect">
            <a:avLst/>
          </a:prstGeom>
          <a:ln>
            <a:noFill/>
          </a:ln>
        </p:spPr>
      </p:pic>
      <p:pic>
        <p:nvPicPr>
          <p:cNvPr id="285" name="Picture 7"/>
          <p:cNvPicPr/>
          <p:nvPr/>
        </p:nvPicPr>
        <p:blipFill>
          <a:blip r:embed="rId5"/>
          <a:stretch/>
        </p:blipFill>
        <p:spPr>
          <a:xfrm rot="1247400">
            <a:off x="4001040" y="408240"/>
            <a:ext cx="1021680" cy="7902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E93B341-01E8-42B2-AEB3-130D249B90E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8" name="Content Placeholder 5"/>
          <p:cNvPicPr/>
          <p:nvPr/>
        </p:nvPicPr>
        <p:blipFill>
          <a:blip r:embed="rId2"/>
          <a:stretch/>
        </p:blipFill>
        <p:spPr>
          <a:xfrm>
            <a:off x="4428000" y="692640"/>
            <a:ext cx="4283280" cy="3312000"/>
          </a:xfrm>
          <a:prstGeom prst="rect">
            <a:avLst/>
          </a:prstGeom>
          <a:ln>
            <a:noFill/>
          </a:ln>
        </p:spPr>
      </p:pic>
      <p:sp>
        <p:nvSpPr>
          <p:cNvPr id="28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290" name="Picture 6"/>
          <p:cNvPicPr/>
          <p:nvPr/>
        </p:nvPicPr>
        <p:blipFill>
          <a:blip r:embed="rId3"/>
          <a:stretch/>
        </p:blipFill>
        <p:spPr>
          <a:xfrm>
            <a:off x="683640" y="692640"/>
            <a:ext cx="3574440" cy="3312000"/>
          </a:xfrm>
          <a:prstGeom prst="rect">
            <a:avLst/>
          </a:prstGeom>
          <a:ln>
            <a:noFill/>
          </a:ln>
        </p:spPr>
      </p:pic>
      <p:sp>
        <p:nvSpPr>
          <p:cNvPr id="291" name="CustomShape 3"/>
          <p:cNvSpPr/>
          <p:nvPr/>
        </p:nvSpPr>
        <p:spPr>
          <a:xfrm>
            <a:off x="687240" y="4257720"/>
            <a:ext cx="3468960" cy="456840"/>
          </a:xfrm>
          <a:prstGeom prst="snip2Same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MISSIOLOGIA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4860000" y="4212360"/>
            <a:ext cx="3468960" cy="456840"/>
          </a:xfrm>
          <a:prstGeom prst="snip2Same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OMISSÃO MISSIONÁRIA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93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92BCD1D-59AE-46C8-B560-6C8A3AE1B97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F2F2F2"/>
                </a:solidFill>
                <a:latin typeface="Calibri"/>
              </a:rPr>
              <a:t>Aqui termina a Primeira Aula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57200" y="1600200"/>
            <a:ext cx="843480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t-BR" sz="3200" b="0" strike="noStrike" spc="-1">
                <a:solidFill>
                  <a:srgbClr val="D9D9D9"/>
                </a:solidFill>
                <a:latin typeface="Calibri"/>
              </a:rPr>
              <a:t>Despues del  interválo vamos  estudiar: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FFC000"/>
                </a:solidFill>
                <a:latin typeface="Calibri"/>
              </a:rPr>
              <a:t>Los motivos que generam la a omisión missionera y suas consequencias;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lang="pt-BR" sz="4000" b="1" strike="noStrike" spc="-1">
                <a:solidFill>
                  <a:srgbClr val="FFC000"/>
                </a:solidFill>
                <a:latin typeface="Calibri"/>
              </a:rPr>
              <a:t>Como la iglesia necesita reacionar para vencer;</a:t>
            </a: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97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43315E4-A85D-4F64-A912-4E1BB504CCD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" name="Content Placeholder 5"/>
          <p:cNvPicPr/>
          <p:nvPr/>
        </p:nvPicPr>
        <p:blipFill>
          <a:blip r:embed="rId2"/>
          <a:stretch/>
        </p:blipFill>
        <p:spPr>
          <a:xfrm>
            <a:off x="1979640" y="1340640"/>
            <a:ext cx="5328360" cy="4937040"/>
          </a:xfrm>
          <a:prstGeom prst="rect">
            <a:avLst/>
          </a:prstGeom>
          <a:ln>
            <a:noFill/>
          </a:ln>
        </p:spPr>
      </p:pic>
      <p:sp>
        <p:nvSpPr>
          <p:cNvPr id="30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599C02A-BEAD-4F40-918B-03D85398A15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59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EEECE1"/>
                </a:solidFill>
                <a:latin typeface="Calibri"/>
              </a:rPr>
              <a:t>Fairview, New Jersey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4" name="Content Placeholder 5"/>
          <p:cNvPicPr/>
          <p:nvPr/>
        </p:nvPicPr>
        <p:blipFill>
          <a:blip r:embed="rId2"/>
          <a:stretch/>
        </p:blipFill>
        <p:spPr>
          <a:xfrm>
            <a:off x="611640" y="1628640"/>
            <a:ext cx="7905240" cy="3033720"/>
          </a:xfrm>
          <a:prstGeom prst="rect">
            <a:avLst/>
          </a:prstGeom>
          <a:ln>
            <a:noFill/>
          </a:ln>
        </p:spPr>
      </p:pic>
      <p:sp>
        <p:nvSpPr>
          <p:cNvPr id="7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7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298AB5-8284-446F-94A8-F4CAD959DEEE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DDD9C3"/>
                </a:solidFill>
                <a:latin typeface="Calibri"/>
              </a:rPr>
              <a:t>SEMINARIO MISIONOLOGICO PAN AMERICANO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3" name="Content Placeholder 5"/>
          <p:cNvPicPr/>
          <p:nvPr/>
        </p:nvPicPr>
        <p:blipFill>
          <a:blip r:embed="rId2"/>
          <a:stretch/>
        </p:blipFill>
        <p:spPr>
          <a:xfrm>
            <a:off x="1403640" y="1307880"/>
            <a:ext cx="5760360" cy="4320000"/>
          </a:xfrm>
          <a:prstGeom prst="rect">
            <a:avLst/>
          </a:prstGeom>
          <a:ln>
            <a:noFill/>
          </a:ln>
        </p:spPr>
      </p:pic>
      <p:sp>
        <p:nvSpPr>
          <p:cNvPr id="30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82EE38E-08C1-4610-9F45-5F9C6DCA8AD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60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306" name="Picture 6"/>
          <p:cNvPicPr/>
          <p:nvPr/>
        </p:nvPicPr>
        <p:blipFill>
          <a:blip r:embed="rId3"/>
          <a:stretch/>
        </p:blipFill>
        <p:spPr>
          <a:xfrm>
            <a:off x="395640" y="3479400"/>
            <a:ext cx="1974240" cy="1387800"/>
          </a:xfrm>
          <a:prstGeom prst="rect">
            <a:avLst/>
          </a:prstGeom>
          <a:ln>
            <a:noFill/>
          </a:ln>
        </p:spPr>
      </p:pic>
      <p:pic>
        <p:nvPicPr>
          <p:cNvPr id="307" name="Picture 8"/>
          <p:cNvPicPr/>
          <p:nvPr/>
        </p:nvPicPr>
        <p:blipFill>
          <a:blip r:embed="rId4"/>
          <a:stretch/>
        </p:blipFill>
        <p:spPr>
          <a:xfrm>
            <a:off x="6372360" y="3357000"/>
            <a:ext cx="2160000" cy="150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00FF00"/>
                </a:solidFill>
                <a:latin typeface="Calibri"/>
              </a:rPr>
              <a:t>EFECTO BOOMERANG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11" name="Picture 2"/>
          <p:cNvPicPr/>
          <p:nvPr/>
        </p:nvPicPr>
        <p:blipFill>
          <a:blip r:embed="rId2"/>
          <a:stretch/>
        </p:blipFill>
        <p:spPr>
          <a:xfrm>
            <a:off x="1187640" y="1412640"/>
            <a:ext cx="6696360" cy="4062240"/>
          </a:xfrm>
          <a:prstGeom prst="rect">
            <a:avLst/>
          </a:prstGeom>
          <a:ln>
            <a:noFill/>
          </a:ln>
        </p:spPr>
      </p:pic>
      <p:sp>
        <p:nvSpPr>
          <p:cNvPr id="312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F6E761E-2CD2-4ECE-B03B-F89244A44D06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16" name="Picture 2"/>
          <p:cNvPicPr/>
          <p:nvPr/>
        </p:nvPicPr>
        <p:blipFill>
          <a:blip r:embed="rId2"/>
          <a:stretch/>
        </p:blipFill>
        <p:spPr>
          <a:xfrm>
            <a:off x="1619640" y="908640"/>
            <a:ext cx="5400360" cy="4320000"/>
          </a:xfrm>
          <a:prstGeom prst="rect">
            <a:avLst/>
          </a:prstGeom>
          <a:ln>
            <a:noFill/>
          </a:ln>
        </p:spPr>
      </p:pic>
      <p:sp>
        <p:nvSpPr>
          <p:cNvPr id="317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C7672B9-A1A8-4F98-9CCD-090661E96ED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611640" y="62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C3D69B"/>
                </a:solidFill>
                <a:latin typeface="Calibri"/>
              </a:rPr>
              <a:t>LAS CONSECUENCIAS DE LA OMISIÓN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611640" y="1917000"/>
            <a:ext cx="8229240" cy="2088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lang="pt-BR" sz="3600" b="1" strike="noStrike" spc="-1">
                <a:solidFill>
                  <a:srgbClr val="FFC000"/>
                </a:solidFill>
                <a:latin typeface="Calibri"/>
              </a:rPr>
              <a:t>El fortalecimento de sectas y doctrinas que ofrecen frontal oposición al cristianismo;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21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07E060C-355B-4A72-B2D2-09CE82C8729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539640" y="54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DDD9C3"/>
                </a:solidFill>
                <a:latin typeface="Calibri"/>
              </a:rPr>
              <a:t>AS CONSEQUÊNCIAS DA OMISSÃO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467640" y="1845000"/>
            <a:ext cx="8229240" cy="2088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lang="pt-BR" sz="3600" b="1" strike="noStrike" spc="-1">
                <a:solidFill>
                  <a:srgbClr val="FFC000"/>
                </a:solidFill>
                <a:latin typeface="Calibri"/>
              </a:rPr>
              <a:t>O fortalecimento de seitas e doutrinas que oferecem frontal oposição aos cristianismo;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25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A6AC8E4-37BC-481F-A0EE-0339ACC8C3A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E46C0A"/>
                </a:solidFill>
                <a:latin typeface="Calibri"/>
              </a:rPr>
              <a:t>Lucas 12:47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FFC000"/>
                </a:solidFill>
                <a:latin typeface="Calibri"/>
              </a:rPr>
              <a:t>»El siervo que conoce la voluntad de su señor, y no se prepara para cumplirla, recibirá muchos golpes.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lang="pt-BR" sz="3200" b="0" strike="noStrike" spc="-1">
                <a:solidFill>
                  <a:srgbClr val="FFFFFF"/>
                </a:solidFill>
                <a:latin typeface="Calibri"/>
              </a:rPr>
              <a:t>Porque el siervo que entendió la voluntad de su señor, y no se apercibió, ni hizo conforme a su voluntad, será azotado mucho.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29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80CC54B-3A76-4360-93FF-0152D7E3C9F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1" name="Content Placeholder 5"/>
          <p:cNvPicPr/>
          <p:nvPr/>
        </p:nvPicPr>
        <p:blipFill>
          <a:blip r:embed="rId2"/>
          <a:stretch/>
        </p:blipFill>
        <p:spPr>
          <a:xfrm>
            <a:off x="971640" y="1124640"/>
            <a:ext cx="6788520" cy="4525560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380CD50-0369-4CDB-8763-4E0D096C3E5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36" name="Picture 2"/>
          <p:cNvPicPr/>
          <p:nvPr/>
        </p:nvPicPr>
        <p:blipFill>
          <a:blip r:embed="rId2"/>
          <a:stretch/>
        </p:blipFill>
        <p:spPr>
          <a:xfrm>
            <a:off x="1224720" y="1600200"/>
            <a:ext cx="6694200" cy="4525560"/>
          </a:xfrm>
          <a:prstGeom prst="rect">
            <a:avLst/>
          </a:prstGeom>
          <a:ln>
            <a:noFill/>
          </a:ln>
        </p:spPr>
      </p:pic>
      <p:sp>
        <p:nvSpPr>
          <p:cNvPr id="33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3D553C2-4112-4B81-98B4-3840F247B15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9" name="Content Placeholder 5"/>
          <p:cNvPicPr/>
          <p:nvPr/>
        </p:nvPicPr>
        <p:blipFill>
          <a:blip r:embed="rId2"/>
          <a:stretch/>
        </p:blipFill>
        <p:spPr>
          <a:xfrm>
            <a:off x="539640" y="908640"/>
            <a:ext cx="7976160" cy="4525560"/>
          </a:xfrm>
          <a:prstGeom prst="rect">
            <a:avLst/>
          </a:prstGeom>
          <a:ln>
            <a:noFill/>
          </a:ln>
        </p:spPr>
      </p:pic>
      <p:sp>
        <p:nvSpPr>
          <p:cNvPr id="34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4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EA5235F-0501-4300-9257-BDE26C447D6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3" name="Content Placeholder 5"/>
          <p:cNvPicPr/>
          <p:nvPr/>
        </p:nvPicPr>
        <p:blipFill>
          <a:blip r:embed="rId2"/>
          <a:stretch/>
        </p:blipFill>
        <p:spPr>
          <a:xfrm>
            <a:off x="899640" y="1340640"/>
            <a:ext cx="7554960" cy="4248000"/>
          </a:xfrm>
          <a:prstGeom prst="rect">
            <a:avLst/>
          </a:prstGeom>
          <a:ln>
            <a:noFill/>
          </a:ln>
        </p:spPr>
      </p:pic>
      <p:sp>
        <p:nvSpPr>
          <p:cNvPr id="34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79FE7E4-C6F9-40E1-AC7E-A59690FA0C9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69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EEECE1"/>
                </a:solidFill>
                <a:latin typeface="Calibri"/>
              </a:rPr>
              <a:t>Astoria, NY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" name="Content Placeholder 5"/>
          <p:cNvPicPr/>
          <p:nvPr/>
        </p:nvPicPr>
        <p:blipFill>
          <a:blip r:embed="rId2"/>
          <a:stretch/>
        </p:blipFill>
        <p:spPr>
          <a:xfrm>
            <a:off x="179640" y="1700640"/>
            <a:ext cx="8229240" cy="3342960"/>
          </a:xfrm>
          <a:prstGeom prst="rect">
            <a:avLst/>
          </a:prstGeom>
          <a:ln>
            <a:noFill/>
          </a:ln>
        </p:spPr>
      </p:pic>
      <p:sp>
        <p:nvSpPr>
          <p:cNvPr id="7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8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D817455-07CD-42C9-8729-B2231EAD0F4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1475640" y="1340640"/>
            <a:ext cx="5688360" cy="4899600"/>
          </a:xfrm>
          <a:prstGeom prst="rect">
            <a:avLst/>
          </a:prstGeom>
          <a:ln>
            <a:noFill/>
          </a:ln>
        </p:spPr>
      </p:pic>
      <p:sp>
        <p:nvSpPr>
          <p:cNvPr id="34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5B8F7F4-3DCE-40F4-93E5-1FAB763EF555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52" name="Picture 2"/>
          <p:cNvPicPr/>
          <p:nvPr/>
        </p:nvPicPr>
        <p:blipFill>
          <a:blip r:embed="rId2"/>
          <a:stretch/>
        </p:blipFill>
        <p:spPr>
          <a:xfrm>
            <a:off x="611640" y="1484640"/>
            <a:ext cx="7570800" cy="4525560"/>
          </a:xfrm>
          <a:prstGeom prst="rect">
            <a:avLst/>
          </a:prstGeom>
          <a:ln>
            <a:noFill/>
          </a:ln>
        </p:spPr>
      </p:pic>
      <p:sp>
        <p:nvSpPr>
          <p:cNvPr id="35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80D077A-067B-4B68-A4BE-9722E6CCFBD0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56" name="Picture 2"/>
          <p:cNvPicPr/>
          <p:nvPr/>
        </p:nvPicPr>
        <p:blipFill>
          <a:blip r:embed="rId2"/>
          <a:stretch/>
        </p:blipFill>
        <p:spPr>
          <a:xfrm>
            <a:off x="251640" y="1628640"/>
            <a:ext cx="8229240" cy="4478040"/>
          </a:xfrm>
          <a:prstGeom prst="rect">
            <a:avLst/>
          </a:prstGeom>
          <a:ln>
            <a:noFill/>
          </a:ln>
        </p:spPr>
      </p:pic>
      <p:sp>
        <p:nvSpPr>
          <p:cNvPr id="35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A77588E-C4F8-4E8E-8BDD-3B0091DC53C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60" name="Picture 2"/>
          <p:cNvPicPr/>
          <p:nvPr/>
        </p:nvPicPr>
        <p:blipFill>
          <a:blip r:embed="rId2"/>
          <a:stretch/>
        </p:blipFill>
        <p:spPr>
          <a:xfrm>
            <a:off x="471960" y="1775160"/>
            <a:ext cx="8199360" cy="4175640"/>
          </a:xfrm>
          <a:prstGeom prst="rect">
            <a:avLst/>
          </a:prstGeom>
          <a:ln>
            <a:noFill/>
          </a:ln>
        </p:spPr>
      </p:pic>
      <p:sp>
        <p:nvSpPr>
          <p:cNvPr id="36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71834D2-57B6-424B-92DD-9AE3E0E7462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64" name="Picture 2"/>
          <p:cNvPicPr/>
          <p:nvPr/>
        </p:nvPicPr>
        <p:blipFill>
          <a:blip r:embed="rId2"/>
          <a:stretch/>
        </p:blipFill>
        <p:spPr>
          <a:xfrm>
            <a:off x="539640" y="1556640"/>
            <a:ext cx="7275600" cy="4525560"/>
          </a:xfrm>
          <a:prstGeom prst="rect">
            <a:avLst/>
          </a:prstGeom>
          <a:ln>
            <a:noFill/>
          </a:ln>
        </p:spPr>
      </p:pic>
      <p:sp>
        <p:nvSpPr>
          <p:cNvPr id="36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43DC3BA-EBD9-4D9D-BC64-1B76E6BCF5A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7" name="Content Placeholder 5"/>
          <p:cNvPicPr/>
          <p:nvPr/>
        </p:nvPicPr>
        <p:blipFill>
          <a:blip r:embed="rId2"/>
          <a:stretch/>
        </p:blipFill>
        <p:spPr>
          <a:xfrm>
            <a:off x="971640" y="620640"/>
            <a:ext cx="6768360" cy="5277960"/>
          </a:xfrm>
          <a:prstGeom prst="rect">
            <a:avLst/>
          </a:prstGeom>
          <a:ln>
            <a:noFill/>
          </a:ln>
        </p:spPr>
      </p:pic>
      <p:sp>
        <p:nvSpPr>
          <p:cNvPr id="36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083DB94-AB9C-4FCD-89F5-B0D90F34B1E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1" name="Content Placeholder 5"/>
          <p:cNvPicPr/>
          <p:nvPr/>
        </p:nvPicPr>
        <p:blipFill>
          <a:blip r:embed="rId2"/>
          <a:stretch/>
        </p:blipFill>
        <p:spPr>
          <a:xfrm>
            <a:off x="539640" y="1196640"/>
            <a:ext cx="8053200" cy="4464000"/>
          </a:xfrm>
          <a:prstGeom prst="rect">
            <a:avLst/>
          </a:prstGeom>
          <a:ln>
            <a:noFill/>
          </a:ln>
        </p:spPr>
      </p:pic>
      <p:sp>
        <p:nvSpPr>
          <p:cNvPr id="37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7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778D559-1060-446B-AB59-32D887EF6DA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76" name="Picture 2"/>
          <p:cNvPicPr/>
          <p:nvPr/>
        </p:nvPicPr>
        <p:blipFill>
          <a:blip r:embed="rId2"/>
          <a:stretch/>
        </p:blipFill>
        <p:spPr>
          <a:xfrm>
            <a:off x="1403640" y="1412640"/>
            <a:ext cx="6036120" cy="4525560"/>
          </a:xfrm>
          <a:prstGeom prst="rect">
            <a:avLst/>
          </a:prstGeom>
          <a:ln>
            <a:noFill/>
          </a:ln>
        </p:spPr>
      </p:pic>
      <p:sp>
        <p:nvSpPr>
          <p:cNvPr id="37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EC12DB2-69B4-4B52-9795-2B9D24B039E8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80" name="Content Placeholder 7"/>
          <p:cNvPicPr/>
          <p:nvPr/>
        </p:nvPicPr>
        <p:blipFill>
          <a:blip r:embed="rId2"/>
          <a:stretch/>
        </p:blipFill>
        <p:spPr>
          <a:xfrm>
            <a:off x="1259640" y="548640"/>
            <a:ext cx="6192360" cy="4649400"/>
          </a:xfrm>
          <a:prstGeom prst="rect">
            <a:avLst/>
          </a:prstGeom>
          <a:ln>
            <a:noFill/>
          </a:ln>
        </p:spPr>
      </p:pic>
      <p:sp>
        <p:nvSpPr>
          <p:cNvPr id="38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A8A08BF-ADA5-4798-9228-F2A50BDCFCA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84" name="Picture 2"/>
          <p:cNvPicPr/>
          <p:nvPr/>
        </p:nvPicPr>
        <p:blipFill>
          <a:blip r:embed="rId2"/>
          <a:stretch/>
        </p:blipFill>
        <p:spPr>
          <a:xfrm>
            <a:off x="2267640" y="1124640"/>
            <a:ext cx="3848040" cy="5184360"/>
          </a:xfrm>
          <a:prstGeom prst="rect">
            <a:avLst/>
          </a:prstGeom>
          <a:ln>
            <a:noFill/>
          </a:ln>
        </p:spPr>
      </p:pic>
      <p:sp>
        <p:nvSpPr>
          <p:cNvPr id="38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902FAF0-4186-4304-9B99-A03AC094A09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79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3964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0" strike="noStrike" spc="-1">
                <a:solidFill>
                  <a:srgbClr val="EEECE1"/>
                </a:solidFill>
                <a:latin typeface="Calibri"/>
              </a:rPr>
              <a:t>Silver Springs, MD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" name="Content Placeholder 5"/>
          <p:cNvPicPr/>
          <p:nvPr/>
        </p:nvPicPr>
        <p:blipFill>
          <a:blip r:embed="rId2"/>
          <a:stretch/>
        </p:blipFill>
        <p:spPr>
          <a:xfrm>
            <a:off x="1547640" y="1196640"/>
            <a:ext cx="6482880" cy="4092840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B6B7438-4CA4-45A1-B962-DF861DD23C3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388" name="Picture 2"/>
          <p:cNvPicPr/>
          <p:nvPr/>
        </p:nvPicPr>
        <p:blipFill>
          <a:blip r:embed="rId2"/>
          <a:stretch/>
        </p:blipFill>
        <p:spPr>
          <a:xfrm>
            <a:off x="2483640" y="1196640"/>
            <a:ext cx="3785760" cy="5184360"/>
          </a:xfrm>
          <a:prstGeom prst="rect">
            <a:avLst/>
          </a:prstGeom>
          <a:ln>
            <a:noFill/>
          </a:ln>
        </p:spPr>
      </p:pic>
      <p:sp>
        <p:nvSpPr>
          <p:cNvPr id="38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723EECF-9413-41D4-B312-C3D7F54021C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93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816765A-ADCC-4FB7-9D65-331E7ED23F4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81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3212640" y="0"/>
            <a:ext cx="1872720" cy="446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700" b="0" strike="noStrike" spc="-1">
                <a:solidFill>
                  <a:srgbClr val="E46C0A"/>
                </a:solidFill>
                <a:latin typeface="Calibri"/>
              </a:rPr>
              <a:t>?</a:t>
            </a:r>
            <a:endParaRPr lang="pt-BR" sz="287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C4BD97"/>
                </a:solidFill>
                <a:latin typeface="Calibri"/>
              </a:rPr>
              <a:t>Isaias 6:8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323640" y="980640"/>
            <a:ext cx="8612640" cy="4597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pt-BR" sz="4400" b="0" strike="noStrike" spc="-1">
                <a:solidFill>
                  <a:srgbClr val="9BBB59"/>
                </a:solidFill>
                <a:latin typeface="Berlin Sans FB"/>
              </a:rPr>
              <a:t>Entonces escuché la voz del Señor, que decía: A quién enviaré? Y  quién irá por nosostros? 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pt-BR" sz="4400" b="0" strike="noStrike" spc="-1">
                <a:solidFill>
                  <a:srgbClr val="9BBB59"/>
                </a:solidFill>
                <a:latin typeface="Berlin Sans FB"/>
              </a:rPr>
              <a:t>Y yo respondí: -Heme aqui. envíame a mi.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398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BFB0040-C9AB-4C4C-A213-D5B417320E5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401" name="Picture 2"/>
          <p:cNvPicPr/>
          <p:nvPr/>
        </p:nvPicPr>
        <p:blipFill>
          <a:blip r:embed="rId2"/>
          <a:stretch/>
        </p:blipFill>
        <p:spPr>
          <a:xfrm>
            <a:off x="1043640" y="1268640"/>
            <a:ext cx="7200360" cy="4803840"/>
          </a:xfrm>
          <a:prstGeom prst="rect">
            <a:avLst/>
          </a:prstGeom>
          <a:ln>
            <a:noFill/>
          </a:ln>
        </p:spPr>
      </p:pic>
      <p:sp>
        <p:nvSpPr>
          <p:cNvPr id="40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B7A5364-5FAF-4212-9D37-5DBCDD3FC378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83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467640" y="54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948A54"/>
                </a:solidFill>
                <a:latin typeface="Calibri"/>
              </a:rPr>
              <a:t>SEMINARIO MISIONOLOGICO PAN AMERICANO</a:t>
            </a: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4" name="Content Placeholder 5"/>
          <p:cNvPicPr/>
          <p:nvPr/>
        </p:nvPicPr>
        <p:blipFill>
          <a:blip r:embed="rId3"/>
          <a:stretch/>
        </p:blipFill>
        <p:spPr>
          <a:xfrm>
            <a:off x="1331640" y="1268640"/>
            <a:ext cx="6374520" cy="4780800"/>
          </a:xfrm>
          <a:prstGeom prst="rect">
            <a:avLst/>
          </a:prstGeom>
          <a:ln>
            <a:noFill/>
          </a:ln>
        </p:spPr>
      </p:pic>
      <p:sp>
        <p:nvSpPr>
          <p:cNvPr id="40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B183649-DB2F-430C-AA46-9D750F25697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84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179640" y="332640"/>
            <a:ext cx="828072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El aspecto intercultural de la evangelización.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8" name="Content Placeholder 5"/>
          <p:cNvPicPr/>
          <p:nvPr/>
        </p:nvPicPr>
        <p:blipFill>
          <a:blip r:embed="rId2"/>
          <a:stretch/>
        </p:blipFill>
        <p:spPr>
          <a:xfrm>
            <a:off x="1547640" y="1628640"/>
            <a:ext cx="5256360" cy="3972600"/>
          </a:xfrm>
          <a:prstGeom prst="rect">
            <a:avLst/>
          </a:prstGeom>
          <a:ln>
            <a:noFill/>
          </a:ln>
        </p:spPr>
      </p:pic>
      <p:sp>
        <p:nvSpPr>
          <p:cNvPr id="40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1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F476880-4EB2-4FAF-B75C-CE787FA893D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85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CEA0C92-D79E-4103-BCB2-4CA2B22E31D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86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14" name="Picture 2"/>
          <p:cNvPicPr/>
          <p:nvPr/>
        </p:nvPicPr>
        <p:blipFill>
          <a:blip r:embed="rId2"/>
          <a:stretch/>
        </p:blipFill>
        <p:spPr>
          <a:xfrm>
            <a:off x="467640" y="1556640"/>
            <a:ext cx="8229240" cy="418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6" name="Content Placeholder 5"/>
          <p:cNvPicPr/>
          <p:nvPr/>
        </p:nvPicPr>
        <p:blipFill>
          <a:blip r:embed="rId2"/>
          <a:stretch/>
        </p:blipFill>
        <p:spPr>
          <a:xfrm>
            <a:off x="467640" y="998640"/>
            <a:ext cx="3240000" cy="4860360"/>
          </a:xfrm>
          <a:prstGeom prst="rect">
            <a:avLst/>
          </a:prstGeom>
          <a:ln>
            <a:noFill/>
          </a:ln>
        </p:spPr>
      </p:pic>
      <p:sp>
        <p:nvSpPr>
          <p:cNvPr id="41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418" name="Picture 6"/>
          <p:cNvPicPr/>
          <p:nvPr/>
        </p:nvPicPr>
        <p:blipFill>
          <a:blip r:embed="rId3"/>
          <a:stretch/>
        </p:blipFill>
        <p:spPr>
          <a:xfrm>
            <a:off x="3924000" y="592560"/>
            <a:ext cx="4530960" cy="2696760"/>
          </a:xfrm>
          <a:prstGeom prst="rect">
            <a:avLst/>
          </a:prstGeom>
          <a:ln>
            <a:noFill/>
          </a:ln>
        </p:spPr>
      </p:pic>
      <p:pic>
        <p:nvPicPr>
          <p:cNvPr id="419" name="Picture 7"/>
          <p:cNvPicPr/>
          <p:nvPr/>
        </p:nvPicPr>
        <p:blipFill>
          <a:blip r:embed="rId4"/>
          <a:stretch/>
        </p:blipFill>
        <p:spPr>
          <a:xfrm>
            <a:off x="3955320" y="3429000"/>
            <a:ext cx="4499640" cy="2530800"/>
          </a:xfrm>
          <a:prstGeom prst="rect">
            <a:avLst/>
          </a:prstGeom>
          <a:ln>
            <a:noFill/>
          </a:ln>
        </p:spPr>
      </p:pic>
      <p:sp>
        <p:nvSpPr>
          <p:cNvPr id="42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C798C13-A112-4040-8EE3-5A46A3D3EE58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2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334463D-033E-4C3E-A63B-9F8D7CBC7B3B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88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24" name="Picture 2"/>
          <p:cNvPicPr/>
          <p:nvPr/>
        </p:nvPicPr>
        <p:blipFill>
          <a:blip r:embed="rId2"/>
          <a:stretch/>
        </p:blipFill>
        <p:spPr>
          <a:xfrm>
            <a:off x="971640" y="1340640"/>
            <a:ext cx="6999840" cy="465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6" name="Content Placeholder 5"/>
          <p:cNvPicPr/>
          <p:nvPr/>
        </p:nvPicPr>
        <p:blipFill>
          <a:blip r:embed="rId2"/>
          <a:stretch/>
        </p:blipFill>
        <p:spPr>
          <a:xfrm>
            <a:off x="611640" y="1628640"/>
            <a:ext cx="7166160" cy="4525560"/>
          </a:xfrm>
          <a:prstGeom prst="rect">
            <a:avLst/>
          </a:prstGeom>
          <a:ln>
            <a:noFill/>
          </a:ln>
        </p:spPr>
      </p:pic>
      <p:sp>
        <p:nvSpPr>
          <p:cNvPr id="42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313BFFB-DDC2-4D2C-B948-9BF939E73EE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89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Content Placeholder 5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  <p:sp>
        <p:nvSpPr>
          <p:cNvPr id="8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52B0BA6-3AEC-4D69-82CD-D4002BEE00F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0" name="Content Placeholder 5"/>
          <p:cNvPicPr/>
          <p:nvPr/>
        </p:nvPicPr>
        <p:blipFill>
          <a:blip r:embed="rId2"/>
          <a:stretch/>
        </p:blipFill>
        <p:spPr>
          <a:xfrm>
            <a:off x="539640" y="548640"/>
            <a:ext cx="7488360" cy="5034240"/>
          </a:xfrm>
          <a:prstGeom prst="rect">
            <a:avLst/>
          </a:prstGeom>
          <a:ln>
            <a:noFill/>
          </a:ln>
        </p:spPr>
      </p:pic>
      <p:sp>
        <p:nvSpPr>
          <p:cNvPr id="43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3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26CE136-FAE1-4F51-85BD-33D258F66214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90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4" name="Content Placeholder 5"/>
          <p:cNvPicPr/>
          <p:nvPr/>
        </p:nvPicPr>
        <p:blipFill>
          <a:blip r:embed="rId2"/>
          <a:stretch/>
        </p:blipFill>
        <p:spPr>
          <a:xfrm>
            <a:off x="395640" y="1124640"/>
            <a:ext cx="8457480" cy="3701520"/>
          </a:xfrm>
          <a:prstGeom prst="rect">
            <a:avLst/>
          </a:prstGeom>
          <a:ln>
            <a:noFill/>
          </a:ln>
        </p:spPr>
      </p:pic>
      <p:sp>
        <p:nvSpPr>
          <p:cNvPr id="43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3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9107044-4E74-4937-B0E5-EE9B7850AD8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91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8" name="Content Placeholder 5"/>
          <p:cNvPicPr/>
          <p:nvPr/>
        </p:nvPicPr>
        <p:blipFill>
          <a:blip r:embed="rId2"/>
          <a:stretch/>
        </p:blipFill>
        <p:spPr>
          <a:xfrm>
            <a:off x="899640" y="1052640"/>
            <a:ext cx="6624360" cy="4968360"/>
          </a:xfrm>
          <a:prstGeom prst="rect">
            <a:avLst/>
          </a:prstGeom>
          <a:ln>
            <a:noFill/>
          </a:ln>
        </p:spPr>
      </p:pic>
      <p:sp>
        <p:nvSpPr>
          <p:cNvPr id="43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E8FC41A-0DBB-4AED-9BB9-248C58BACEB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92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44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9F5EB80-210E-4974-ACFC-8572D7E941EE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93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45" name="Picture 2"/>
          <p:cNvPicPr/>
          <p:nvPr/>
        </p:nvPicPr>
        <p:blipFill>
          <a:blip r:embed="rId2"/>
          <a:stretch/>
        </p:blipFill>
        <p:spPr>
          <a:xfrm>
            <a:off x="1166040" y="836640"/>
            <a:ext cx="3514680" cy="4682520"/>
          </a:xfrm>
          <a:prstGeom prst="rect">
            <a:avLst/>
          </a:prstGeom>
          <a:ln>
            <a:noFill/>
          </a:ln>
        </p:spPr>
      </p:pic>
      <p:pic>
        <p:nvPicPr>
          <p:cNvPr id="446" name="Picture 3"/>
          <p:cNvPicPr/>
          <p:nvPr/>
        </p:nvPicPr>
        <p:blipFill>
          <a:blip r:embed="rId3"/>
          <a:stretch/>
        </p:blipFill>
        <p:spPr>
          <a:xfrm>
            <a:off x="4860000" y="867600"/>
            <a:ext cx="3128040" cy="468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48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F45C08E-A621-4FF2-BD6E-2E4081F3329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94</a:t>
            </a:fld>
            <a:endParaRPr lang="pt-BR" sz="1200" b="0" strike="noStrike" spc="-1">
              <a:latin typeface="Times New Roman"/>
            </a:endParaRPr>
          </a:p>
        </p:txBody>
      </p:sp>
      <p:pic>
        <p:nvPicPr>
          <p:cNvPr id="449" name="Picture 2"/>
          <p:cNvPicPr/>
          <p:nvPr/>
        </p:nvPicPr>
        <p:blipFill>
          <a:blip r:embed="rId2"/>
          <a:stretch/>
        </p:blipFill>
        <p:spPr>
          <a:xfrm>
            <a:off x="1907640" y="1268640"/>
            <a:ext cx="5184360" cy="4091760"/>
          </a:xfrm>
          <a:prstGeom prst="rect">
            <a:avLst/>
          </a:prstGeom>
          <a:ln>
            <a:noFill/>
          </a:ln>
        </p:spPr>
      </p:pic>
      <p:sp>
        <p:nvSpPr>
          <p:cNvPr id="450" name="CustomShape 3"/>
          <p:cNvSpPr/>
          <p:nvPr/>
        </p:nvSpPr>
        <p:spPr>
          <a:xfrm>
            <a:off x="2129400" y="322200"/>
            <a:ext cx="496440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5400" b="0" strike="noStrike" spc="148">
                <a:solidFill>
                  <a:srgbClr val="F8F8F8"/>
                </a:solidFill>
                <a:latin typeface="Berlin Sans FB"/>
              </a:rPr>
              <a:t>FLEXIBILIDAD</a:t>
            </a:r>
            <a:endParaRPr lang="pt-BR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Shape 1"/>
          <p:cNvSpPr txBox="1"/>
          <p:nvPr/>
        </p:nvSpPr>
        <p:spPr>
          <a:xfrm>
            <a:off x="25164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latin typeface="Calibri"/>
              </a:rPr>
              <a:t>1 Corintios 9:20-23</a:t>
            </a:r>
            <a:endParaRPr lang="pt-B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TextShape 2"/>
          <p:cNvSpPr txBox="1"/>
          <p:nvPr/>
        </p:nvSpPr>
        <p:spPr>
          <a:xfrm>
            <a:off x="179640" y="836640"/>
            <a:ext cx="8640720" cy="5832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FFFFFF"/>
                </a:solidFill>
                <a:latin typeface="Tahoma"/>
                <a:ea typeface="Tahoma"/>
              </a:rPr>
              <a:t>20 Para los judíos me hice  judío, a fin de ganar a los judíos. Aunque yo no estoy bajo la ley,  para los que están bajo la ley me hice como bajo la ley,  a fin de ganar a los que están bajo la ley. (21) A los que están sin ley, me hice como si yo estuviera sin ley (no estando yo sin la ley de Dios, sino en la ley de Cristo), a fin de ganar a los que no están bajo la ley</a:t>
            </a:r>
            <a:r>
              <a:rPr lang="pt-BR" sz="2800" b="1" strike="noStrike" spc="-1">
                <a:solidFill>
                  <a:srgbClr val="FFFFFF"/>
                </a:solidFill>
                <a:latin typeface="Tahoma"/>
                <a:ea typeface="Tahoma"/>
              </a:rPr>
              <a:t>. (22</a:t>
            </a:r>
            <a:r>
              <a:rPr lang="pt-BR" sz="2800" b="1" strike="noStrike" spc="-1">
                <a:solidFill>
                  <a:srgbClr val="FFC000"/>
                </a:solidFill>
                <a:latin typeface="Tahoma"/>
                <a:ea typeface="Tahoma"/>
              </a:rPr>
              <a:t>) Me hice débil para los débiles, a fin de ganar a los débiles. Ha todo he llegado  ser todo, para que de todos modos salve a algunos.</a:t>
            </a:r>
            <a:r>
              <a:rPr lang="pt-BR" sz="2800" b="1" strike="noStrike" spc="-1">
                <a:solidFill>
                  <a:srgbClr val="FFFFFF"/>
                </a:solidFill>
                <a:latin typeface="Tahoma"/>
                <a:ea typeface="Tahoma"/>
              </a:rPr>
              <a:t>(23) </a:t>
            </a:r>
            <a:r>
              <a:rPr lang="pt-BR" sz="2800" b="1" strike="noStrike" spc="-1">
                <a:solidFill>
                  <a:srgbClr val="E46C0A"/>
                </a:solidFill>
                <a:latin typeface="Tahoma"/>
                <a:ea typeface="Tahoma"/>
              </a:rPr>
              <a:t>Y todo lo hago por causa del evangelio, para hacerme copartícipe de él.</a:t>
            </a: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879"/>
              </a:spcBef>
              <a:buClr>
                <a:srgbClr val="FFC000"/>
              </a:buClr>
              <a:buFont typeface="Arial"/>
              <a:buChar char="•"/>
            </a:pPr>
            <a:r>
              <a:rPr lang="pt-BR" sz="4400" b="1" strike="noStrike" spc="-1">
                <a:solidFill>
                  <a:srgbClr val="FFC000"/>
                </a:solidFill>
                <a:latin typeface="Calibri"/>
              </a:rPr>
              <a:t>Hechos 2:42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879"/>
              </a:spcBef>
              <a:buClr>
                <a:srgbClr val="EEECE1"/>
              </a:buClr>
              <a:buFont typeface="Arial"/>
              <a:buChar char="•"/>
            </a:pPr>
            <a:r>
              <a:rPr lang="pt-BR" sz="4400" b="1" strike="noStrike" spc="-1">
                <a:solidFill>
                  <a:srgbClr val="EEECE1"/>
                </a:solidFill>
                <a:latin typeface="Calibri"/>
              </a:rPr>
              <a:t>Y perseveraban en </a:t>
            </a:r>
            <a:r>
              <a:rPr lang="pt-BR" sz="4400" b="1" strike="noStrike" spc="-1">
                <a:solidFill>
                  <a:srgbClr val="00FF00"/>
                </a:solidFill>
                <a:latin typeface="Calibri"/>
              </a:rPr>
              <a:t>la doctrina de los apóstoles</a:t>
            </a:r>
            <a:r>
              <a:rPr lang="pt-BR" sz="4400" b="1" strike="noStrike" spc="-1">
                <a:solidFill>
                  <a:srgbClr val="EEECE1"/>
                </a:solidFill>
                <a:latin typeface="Calibri"/>
              </a:rPr>
              <a:t>, en la comunión unos con otros, en el partimiento del pan y en las oraciones.</a:t>
            </a: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 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57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4418B0D-012C-4B02-B74C-4DB5A57D138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96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9" name="Content Placeholder 5"/>
          <p:cNvPicPr/>
          <p:nvPr/>
        </p:nvPicPr>
        <p:blipFill>
          <a:blip r:embed="rId2"/>
          <a:stretch/>
        </p:blipFill>
        <p:spPr>
          <a:xfrm>
            <a:off x="899640" y="692640"/>
            <a:ext cx="7302240" cy="47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F03D789-4D4C-4F07-AA0E-BE64A389572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97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pic>
        <p:nvPicPr>
          <p:cNvPr id="464" name="Picture 2"/>
          <p:cNvPicPr/>
          <p:nvPr/>
        </p:nvPicPr>
        <p:blipFill>
          <a:blip r:embed="rId2"/>
          <a:stretch/>
        </p:blipFill>
        <p:spPr>
          <a:xfrm>
            <a:off x="1619640" y="1917000"/>
            <a:ext cx="5654520" cy="4235400"/>
          </a:xfrm>
          <a:prstGeom prst="rect">
            <a:avLst/>
          </a:prstGeom>
          <a:ln>
            <a:noFill/>
          </a:ln>
        </p:spPr>
      </p:pic>
      <p:sp>
        <p:nvSpPr>
          <p:cNvPr id="46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B195B7F-C0BC-407D-AB00-0F9BF16AF07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98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7" name="Content Placeholder 5"/>
          <p:cNvPicPr/>
          <p:nvPr/>
        </p:nvPicPr>
        <p:blipFill>
          <a:blip r:embed="rId2"/>
          <a:stretch/>
        </p:blipFill>
        <p:spPr>
          <a:xfrm>
            <a:off x="1547640" y="2349000"/>
            <a:ext cx="6396480" cy="3096000"/>
          </a:xfrm>
          <a:prstGeom prst="rect">
            <a:avLst/>
          </a:prstGeom>
          <a:ln>
            <a:round/>
          </a:ln>
        </p:spPr>
      </p:pic>
      <p:sp>
        <p:nvSpPr>
          <p:cNvPr id="46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Worldwide Missions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6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E77A62D-CD77-4D9A-9966-DF16BDBE20D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99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3491</TotalTime>
  <Words>1463</Words>
  <Application>Microsoft Office PowerPoint</Application>
  <PresentationFormat>On-screen Show (4:3)</PresentationFormat>
  <Paragraphs>363</Paragraphs>
  <Slides>122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4" baseType="lpstr">
      <vt:lpstr>Arial</vt:lpstr>
      <vt:lpstr>Arial Black</vt:lpstr>
      <vt:lpstr>Berlin Sans FB</vt:lpstr>
      <vt:lpstr>Berlin Sans FB Demi</vt:lpstr>
      <vt:lpstr>Calibri</vt:lpstr>
      <vt:lpstr>Castellar</vt:lpstr>
      <vt:lpstr>Century Gothic</vt:lpstr>
      <vt:lpstr>Impact</vt:lpstr>
      <vt:lpstr>Tahoma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usroyal</dc:creator>
  <dc:description/>
  <cp:lastModifiedBy>IMAC CORP USA</cp:lastModifiedBy>
  <cp:revision>202</cp:revision>
  <dcterms:created xsi:type="dcterms:W3CDTF">2015-04-13T12:00:49Z</dcterms:created>
  <dcterms:modified xsi:type="dcterms:W3CDTF">2024-01-27T00:57:36Z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Toshiba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122</vt:i4>
  </property>
</Properties>
</file>