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2"/>
  </p:notesMasterIdLst>
  <p:sldIdLst>
    <p:sldId id="510" r:id="rId2"/>
    <p:sldId id="518" r:id="rId3"/>
    <p:sldId id="519" r:id="rId4"/>
    <p:sldId id="520" r:id="rId5"/>
    <p:sldId id="521" r:id="rId6"/>
    <p:sldId id="522" r:id="rId7"/>
    <p:sldId id="523" r:id="rId8"/>
    <p:sldId id="524" r:id="rId9"/>
    <p:sldId id="507" r:id="rId10"/>
    <p:sldId id="511" r:id="rId11"/>
    <p:sldId id="509" r:id="rId12"/>
    <p:sldId id="508" r:id="rId13"/>
    <p:sldId id="512" r:id="rId14"/>
    <p:sldId id="515" r:id="rId15"/>
    <p:sldId id="516" r:id="rId16"/>
    <p:sldId id="517" r:id="rId17"/>
    <p:sldId id="514" r:id="rId18"/>
    <p:sldId id="513" r:id="rId19"/>
    <p:sldId id="390" r:id="rId20"/>
    <p:sldId id="506" r:id="rId21"/>
    <p:sldId id="426" r:id="rId22"/>
    <p:sldId id="376" r:id="rId23"/>
    <p:sldId id="377" r:id="rId24"/>
    <p:sldId id="312" r:id="rId25"/>
    <p:sldId id="500" r:id="rId26"/>
    <p:sldId id="501" r:id="rId27"/>
    <p:sldId id="502" r:id="rId28"/>
    <p:sldId id="504" r:id="rId29"/>
    <p:sldId id="503" r:id="rId30"/>
    <p:sldId id="313" r:id="rId31"/>
    <p:sldId id="499" r:id="rId32"/>
    <p:sldId id="314" r:id="rId33"/>
    <p:sldId id="315" r:id="rId34"/>
    <p:sldId id="322" r:id="rId35"/>
    <p:sldId id="433" r:id="rId36"/>
    <p:sldId id="439" r:id="rId37"/>
    <p:sldId id="440" r:id="rId38"/>
    <p:sldId id="453" r:id="rId39"/>
    <p:sldId id="323" r:id="rId40"/>
    <p:sldId id="264" r:id="rId41"/>
    <p:sldId id="431" r:id="rId42"/>
    <p:sldId id="265" r:id="rId43"/>
    <p:sldId id="266" r:id="rId44"/>
    <p:sldId id="432" r:id="rId45"/>
    <p:sldId id="347" r:id="rId46"/>
    <p:sldId id="348" r:id="rId47"/>
    <p:sldId id="341" r:id="rId48"/>
    <p:sldId id="268" r:id="rId49"/>
    <p:sldId id="385" r:id="rId50"/>
    <p:sldId id="378" r:id="rId51"/>
    <p:sldId id="387" r:id="rId52"/>
    <p:sldId id="273" r:id="rId53"/>
    <p:sldId id="270" r:id="rId54"/>
    <p:sldId id="272" r:id="rId55"/>
    <p:sldId id="388" r:id="rId56"/>
    <p:sldId id="325" r:id="rId57"/>
    <p:sldId id="326" r:id="rId58"/>
    <p:sldId id="327" r:id="rId59"/>
    <p:sldId id="279" r:id="rId60"/>
    <p:sldId id="357" r:id="rId61"/>
    <p:sldId id="283" r:id="rId62"/>
    <p:sldId id="284" r:id="rId63"/>
    <p:sldId id="285" r:id="rId64"/>
    <p:sldId id="286" r:id="rId65"/>
    <p:sldId id="288" r:id="rId66"/>
    <p:sldId id="289" r:id="rId67"/>
    <p:sldId id="358" r:id="rId68"/>
    <p:sldId id="290" r:id="rId69"/>
    <p:sldId id="292" r:id="rId70"/>
    <p:sldId id="291" r:id="rId71"/>
    <p:sldId id="293" r:id="rId72"/>
    <p:sldId id="396" r:id="rId73"/>
    <p:sldId id="395" r:id="rId74"/>
    <p:sldId id="296" r:id="rId75"/>
    <p:sldId id="394" r:id="rId76"/>
    <p:sldId id="329" r:id="rId77"/>
    <p:sldId id="333" r:id="rId78"/>
    <p:sldId id="330" r:id="rId79"/>
    <p:sldId id="331" r:id="rId80"/>
    <p:sldId id="335" r:id="rId81"/>
    <p:sldId id="336" r:id="rId82"/>
    <p:sldId id="334" r:id="rId83"/>
    <p:sldId id="343" r:id="rId84"/>
    <p:sldId id="344" r:id="rId85"/>
    <p:sldId id="435" r:id="rId86"/>
    <p:sldId id="332" r:id="rId87"/>
    <p:sldId id="525" r:id="rId88"/>
    <p:sldId id="338" r:id="rId89"/>
    <p:sldId id="403" r:id="rId90"/>
    <p:sldId id="339" r:id="rId91"/>
    <p:sldId id="349" r:id="rId92"/>
    <p:sldId id="353" r:id="rId93"/>
    <p:sldId id="398" r:id="rId94"/>
    <p:sldId id="354" r:id="rId95"/>
    <p:sldId id="359" r:id="rId96"/>
    <p:sldId id="365" r:id="rId97"/>
    <p:sldId id="364" r:id="rId98"/>
    <p:sldId id="363" r:id="rId99"/>
    <p:sldId id="356" r:id="rId100"/>
    <p:sldId id="361" r:id="rId101"/>
    <p:sldId id="360" r:id="rId102"/>
    <p:sldId id="350" r:id="rId103"/>
    <p:sldId id="305" r:id="rId104"/>
    <p:sldId id="400" r:id="rId105"/>
    <p:sldId id="492" r:id="rId106"/>
    <p:sldId id="306" r:id="rId107"/>
    <p:sldId id="493" r:id="rId108"/>
    <p:sldId id="494" r:id="rId109"/>
    <p:sldId id="495" r:id="rId110"/>
    <p:sldId id="496" r:id="rId111"/>
    <p:sldId id="497" r:id="rId112"/>
    <p:sldId id="498" r:id="rId113"/>
    <p:sldId id="428" r:id="rId114"/>
    <p:sldId id="454" r:id="rId115"/>
    <p:sldId id="366" r:id="rId116"/>
    <p:sldId id="452" r:id="rId117"/>
    <p:sldId id="443" r:id="rId118"/>
    <p:sldId id="418" r:id="rId119"/>
    <p:sldId id="419" r:id="rId120"/>
    <p:sldId id="420" r:id="rId121"/>
    <p:sldId id="421" r:id="rId122"/>
    <p:sldId id="422" r:id="rId123"/>
    <p:sldId id="368" r:id="rId124"/>
    <p:sldId id="370" r:id="rId125"/>
    <p:sldId id="371" r:id="rId126"/>
    <p:sldId id="372" r:id="rId127"/>
    <p:sldId id="373" r:id="rId128"/>
    <p:sldId id="374" r:id="rId129"/>
    <p:sldId id="379" r:id="rId130"/>
    <p:sldId id="445" r:id="rId131"/>
    <p:sldId id="446" r:id="rId132"/>
    <p:sldId id="447" r:id="rId133"/>
    <p:sldId id="449" r:id="rId134"/>
    <p:sldId id="450" r:id="rId135"/>
    <p:sldId id="451" r:id="rId136"/>
    <p:sldId id="399" r:id="rId137"/>
    <p:sldId id="402" r:id="rId138"/>
    <p:sldId id="401" r:id="rId139"/>
    <p:sldId id="406" r:id="rId140"/>
    <p:sldId id="409" r:id="rId141"/>
    <p:sldId id="410" r:id="rId142"/>
    <p:sldId id="436" r:id="rId143"/>
    <p:sldId id="438" r:id="rId144"/>
    <p:sldId id="437" r:id="rId145"/>
    <p:sldId id="455" r:id="rId146"/>
    <p:sldId id="456" r:id="rId147"/>
    <p:sldId id="459" r:id="rId148"/>
    <p:sldId id="458" r:id="rId149"/>
    <p:sldId id="457" r:id="rId150"/>
    <p:sldId id="462" r:id="rId151"/>
    <p:sldId id="463" r:id="rId152"/>
    <p:sldId id="460" r:id="rId153"/>
    <p:sldId id="464" r:id="rId154"/>
    <p:sldId id="461" r:id="rId155"/>
    <p:sldId id="526" r:id="rId156"/>
    <p:sldId id="465" r:id="rId157"/>
    <p:sldId id="466" r:id="rId158"/>
    <p:sldId id="484" r:id="rId159"/>
    <p:sldId id="471" r:id="rId160"/>
    <p:sldId id="472" r:id="rId161"/>
    <p:sldId id="473" r:id="rId162"/>
    <p:sldId id="467" r:id="rId163"/>
    <p:sldId id="468" r:id="rId164"/>
    <p:sldId id="485" r:id="rId165"/>
    <p:sldId id="469" r:id="rId166"/>
    <p:sldId id="486" r:id="rId167"/>
    <p:sldId id="470" r:id="rId168"/>
    <p:sldId id="479" r:id="rId169"/>
    <p:sldId id="480" r:id="rId170"/>
    <p:sldId id="476" r:id="rId171"/>
    <p:sldId id="477" r:id="rId172"/>
    <p:sldId id="478" r:id="rId173"/>
    <p:sldId id="481" r:id="rId174"/>
    <p:sldId id="482" r:id="rId175"/>
    <p:sldId id="483" r:id="rId176"/>
    <p:sldId id="487" r:id="rId177"/>
    <p:sldId id="488" r:id="rId178"/>
    <p:sldId id="489" r:id="rId179"/>
    <p:sldId id="490" r:id="rId180"/>
    <p:sldId id="491" r:id="rId18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4EAA8B-30BF-41DD-9D2C-60D7FBCE4893}">
          <p14:sldIdLst>
            <p14:sldId id="510"/>
            <p14:sldId id="518"/>
            <p14:sldId id="519"/>
            <p14:sldId id="520"/>
            <p14:sldId id="521"/>
            <p14:sldId id="522"/>
            <p14:sldId id="523"/>
            <p14:sldId id="524"/>
            <p14:sldId id="507"/>
            <p14:sldId id="511"/>
            <p14:sldId id="509"/>
            <p14:sldId id="508"/>
            <p14:sldId id="512"/>
            <p14:sldId id="515"/>
            <p14:sldId id="516"/>
            <p14:sldId id="517"/>
            <p14:sldId id="514"/>
            <p14:sldId id="513"/>
            <p14:sldId id="390"/>
            <p14:sldId id="506"/>
            <p14:sldId id="426"/>
            <p14:sldId id="376"/>
            <p14:sldId id="377"/>
            <p14:sldId id="312"/>
            <p14:sldId id="500"/>
            <p14:sldId id="501"/>
            <p14:sldId id="502"/>
            <p14:sldId id="504"/>
            <p14:sldId id="503"/>
            <p14:sldId id="313"/>
            <p14:sldId id="499"/>
            <p14:sldId id="314"/>
            <p14:sldId id="315"/>
            <p14:sldId id="322"/>
            <p14:sldId id="433"/>
            <p14:sldId id="439"/>
            <p14:sldId id="440"/>
            <p14:sldId id="453"/>
            <p14:sldId id="323"/>
            <p14:sldId id="264"/>
            <p14:sldId id="431"/>
            <p14:sldId id="265"/>
            <p14:sldId id="266"/>
            <p14:sldId id="432"/>
            <p14:sldId id="347"/>
            <p14:sldId id="348"/>
            <p14:sldId id="341"/>
            <p14:sldId id="268"/>
            <p14:sldId id="385"/>
            <p14:sldId id="378"/>
            <p14:sldId id="387"/>
            <p14:sldId id="273"/>
            <p14:sldId id="270"/>
            <p14:sldId id="272"/>
            <p14:sldId id="388"/>
            <p14:sldId id="325"/>
            <p14:sldId id="326"/>
            <p14:sldId id="327"/>
            <p14:sldId id="279"/>
            <p14:sldId id="357"/>
            <p14:sldId id="283"/>
            <p14:sldId id="284"/>
            <p14:sldId id="285"/>
            <p14:sldId id="286"/>
            <p14:sldId id="288"/>
            <p14:sldId id="289"/>
            <p14:sldId id="358"/>
            <p14:sldId id="290"/>
            <p14:sldId id="292"/>
            <p14:sldId id="291"/>
            <p14:sldId id="293"/>
            <p14:sldId id="396"/>
            <p14:sldId id="395"/>
            <p14:sldId id="296"/>
            <p14:sldId id="394"/>
            <p14:sldId id="329"/>
            <p14:sldId id="333"/>
            <p14:sldId id="330"/>
            <p14:sldId id="331"/>
            <p14:sldId id="335"/>
            <p14:sldId id="336"/>
            <p14:sldId id="334"/>
            <p14:sldId id="343"/>
            <p14:sldId id="344"/>
            <p14:sldId id="435"/>
            <p14:sldId id="332"/>
            <p14:sldId id="525"/>
            <p14:sldId id="338"/>
          </p14:sldIdLst>
        </p14:section>
        <p14:section name="Untitled Section" id="{4ECF2E1C-B870-4751-B9F5-07A1BAE17DCD}">
          <p14:sldIdLst>
            <p14:sldId id="403"/>
            <p14:sldId id="339"/>
            <p14:sldId id="349"/>
            <p14:sldId id="353"/>
            <p14:sldId id="398"/>
            <p14:sldId id="354"/>
            <p14:sldId id="359"/>
            <p14:sldId id="365"/>
            <p14:sldId id="364"/>
            <p14:sldId id="363"/>
            <p14:sldId id="356"/>
            <p14:sldId id="361"/>
            <p14:sldId id="360"/>
            <p14:sldId id="350"/>
            <p14:sldId id="305"/>
            <p14:sldId id="400"/>
            <p14:sldId id="492"/>
            <p14:sldId id="306"/>
            <p14:sldId id="493"/>
            <p14:sldId id="494"/>
            <p14:sldId id="495"/>
            <p14:sldId id="496"/>
            <p14:sldId id="497"/>
            <p14:sldId id="498"/>
            <p14:sldId id="428"/>
            <p14:sldId id="454"/>
            <p14:sldId id="366"/>
            <p14:sldId id="452"/>
            <p14:sldId id="443"/>
            <p14:sldId id="418"/>
            <p14:sldId id="419"/>
            <p14:sldId id="420"/>
            <p14:sldId id="421"/>
            <p14:sldId id="422"/>
            <p14:sldId id="368"/>
            <p14:sldId id="370"/>
            <p14:sldId id="371"/>
            <p14:sldId id="372"/>
            <p14:sldId id="373"/>
            <p14:sldId id="374"/>
            <p14:sldId id="379"/>
            <p14:sldId id="445"/>
            <p14:sldId id="446"/>
            <p14:sldId id="447"/>
            <p14:sldId id="449"/>
            <p14:sldId id="450"/>
            <p14:sldId id="451"/>
            <p14:sldId id="399"/>
            <p14:sldId id="402"/>
            <p14:sldId id="401"/>
            <p14:sldId id="406"/>
            <p14:sldId id="409"/>
            <p14:sldId id="410"/>
            <p14:sldId id="436"/>
            <p14:sldId id="438"/>
            <p14:sldId id="437"/>
            <p14:sldId id="455"/>
            <p14:sldId id="456"/>
            <p14:sldId id="459"/>
            <p14:sldId id="458"/>
            <p14:sldId id="457"/>
            <p14:sldId id="462"/>
            <p14:sldId id="463"/>
            <p14:sldId id="460"/>
            <p14:sldId id="464"/>
            <p14:sldId id="461"/>
            <p14:sldId id="526"/>
            <p14:sldId id="465"/>
            <p14:sldId id="466"/>
            <p14:sldId id="484"/>
            <p14:sldId id="471"/>
            <p14:sldId id="472"/>
            <p14:sldId id="473"/>
            <p14:sldId id="467"/>
            <p14:sldId id="468"/>
            <p14:sldId id="485"/>
            <p14:sldId id="469"/>
            <p14:sldId id="486"/>
            <p14:sldId id="470"/>
            <p14:sldId id="479"/>
            <p14:sldId id="480"/>
            <p14:sldId id="476"/>
            <p14:sldId id="477"/>
            <p14:sldId id="478"/>
            <p14:sldId id="481"/>
            <p14:sldId id="482"/>
            <p14:sldId id="483"/>
            <p14:sldId id="487"/>
            <p14:sldId id="488"/>
            <p14:sldId id="489"/>
            <p14:sldId id="490"/>
            <p14:sldId id="491"/>
          </p14:sldIdLst>
        </p14:section>
        <p14:section name="Untitled Section" id="{3828B7C4-BFF7-4E6B-B8D3-2A72EDD1300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00FF00"/>
    <a:srgbClr val="333300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99747" autoAdjust="0"/>
  </p:normalViewPr>
  <p:slideViewPr>
    <p:cSldViewPr>
      <p:cViewPr>
        <p:scale>
          <a:sx n="62" d="100"/>
          <a:sy n="62" d="100"/>
        </p:scale>
        <p:origin x="-738" y="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9D141-576A-49FC-91B6-C00EA128E800}" type="datetimeFigureOut">
              <a:rPr lang="pt-BR" smtClean="0"/>
              <a:t>23/08/2015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67B10-EAA7-4F95-A831-AAEDD6F47EA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09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67B10-EAA7-4F95-A831-AAEDD6F47EA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58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67B10-EAA7-4F95-A831-AAEDD6F47EA9}" type="slidenum">
              <a:rPr lang="pt-BR" smtClean="0"/>
              <a:t>113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94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67B10-EAA7-4F95-A831-AAEDD6F47EA9}" type="slidenum">
              <a:rPr lang="pt-BR" smtClean="0">
                <a:solidFill>
                  <a:prstClr val="black"/>
                </a:solidFill>
              </a:rPr>
              <a:pPr/>
              <a:t>114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82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BC038-51B8-4F2E-88DD-D920438CA263}" type="datetime1">
              <a:rPr lang="pt-BR" smtClean="0"/>
              <a:t>23/08/2015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04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349D-5E36-4FE3-ABF9-F9F6F36D13FF}" type="datetime1">
              <a:rPr lang="pt-BR" smtClean="0"/>
              <a:t>23/08/2015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0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CBE81-080E-4820-BBD7-B24F7F44CF3E}" type="datetime1">
              <a:rPr lang="pt-BR" smtClean="0"/>
              <a:t>23/08/2015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9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E8F26-63C8-49CD-9F97-9C4924CD897E}" type="datetime1">
              <a:rPr lang="pt-BR" smtClean="0"/>
              <a:t>23/08/2015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8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A0533-540A-48D4-9A45-82B0F1BF6809}" type="datetime1">
              <a:rPr lang="pt-BR" smtClean="0"/>
              <a:t>23/08/2015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83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892A0-C0A8-42B8-BA12-A243FA20FD67}" type="datetime1">
              <a:rPr lang="pt-BR" smtClean="0"/>
              <a:t>23/08/2015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8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52E5-5B3E-441B-86A7-11EBC1E3DD53}" type="datetime1">
              <a:rPr lang="pt-BR" smtClean="0"/>
              <a:t>23/08/2015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5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0656A-BEEE-42E0-8C34-D95F825AF0F3}" type="datetime1">
              <a:rPr lang="pt-BR" smtClean="0"/>
              <a:t>23/08/2015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78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24C64-F8CE-4D2C-A143-7EBE9199DEF7}" type="datetime1">
              <a:rPr lang="pt-BR" smtClean="0"/>
              <a:t>23/08/2015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8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596A-DBFA-4127-AF8C-14F678B554DE}" type="datetime1">
              <a:rPr lang="pt-BR" smtClean="0"/>
              <a:t>23/08/2015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62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7375-1E9C-4676-B73D-C860A2504D1D}" type="datetime1">
              <a:rPr lang="pt-BR" smtClean="0"/>
              <a:t>23/08/2015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07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tx2">
                <a:lumMod val="50000"/>
              </a:schemeClr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C51C5-C332-4E3A-9274-ADF39B7CC34A}" type="datetime1">
              <a:rPr lang="pt-BR" smtClean="0"/>
              <a:t>23/08/2015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9E1F5-8A19-431D-AEDE-8F28A45E054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39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pt-BR" dirty="0" smtClean="0">
                <a:solidFill>
                  <a:schemeClr val="bg2">
                    <a:lumMod val="9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Impact" pitchFamily="34" charset="0"/>
              </a:rPr>
              <a:t>Sistema Mundial de las Misiones</a:t>
            </a:r>
            <a:endParaRPr lang="pt-BR" dirty="0">
              <a:solidFill>
                <a:schemeClr val="bg2">
                  <a:lumMod val="90000"/>
                </a:schemeClr>
              </a:solidFill>
              <a:effectLst>
                <a:glow rad="127000">
                  <a:schemeClr val="tx1"/>
                </a:glow>
              </a:effectLst>
              <a:latin typeface="Impact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8229600" cy="325754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</a:t>
            </a:fld>
            <a:endParaRPr lang="pt-BR"/>
          </a:p>
        </p:txBody>
      </p:sp>
      <p:sp>
        <p:nvSpPr>
          <p:cNvPr id="7" name="Rectangle 6"/>
          <p:cNvSpPr/>
          <p:nvPr/>
        </p:nvSpPr>
        <p:spPr>
          <a:xfrm>
            <a:off x="2406062" y="4537680"/>
            <a:ext cx="43552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Brasília, DF 1985 – USA 1997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2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046156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832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603461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05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72816"/>
            <a:ext cx="6264696" cy="469852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85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200800" cy="480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61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984776" cy="4614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3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741118" cy="474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9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466653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</a:rPr>
              <a:t>PARA LA </a:t>
            </a:r>
            <a:r>
              <a:rPr lang="pt-BR" b="1" dirty="0" smtClean="0">
                <a:solidFill>
                  <a:schemeClr val="bg1"/>
                </a:solidFill>
              </a:rPr>
              <a:t>IGLESIA DEL SIGLO 21 </a:t>
            </a:r>
            <a:r>
              <a:rPr lang="pt-BR" b="1" dirty="0" smtClean="0">
                <a:solidFill>
                  <a:srgbClr val="FFC000"/>
                </a:solidFill>
              </a:rPr>
              <a:t>ARREGLE SUS </a:t>
            </a:r>
            <a:r>
              <a:rPr lang="pt-BR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REDES DE HACER MISIÓN</a:t>
            </a:r>
            <a:r>
              <a:rPr lang="pt-BR" b="1" dirty="0" smtClean="0">
                <a:solidFill>
                  <a:srgbClr val="FFC000"/>
                </a:solidFill>
              </a:rPr>
              <a:t>, HAY QUE VOLVER A LAS </a:t>
            </a:r>
            <a:r>
              <a:rPr lang="pt-BR" b="1" dirty="0" smtClean="0">
                <a:solidFill>
                  <a:schemeClr val="bg1"/>
                </a:solidFill>
              </a:rPr>
              <a:t>SENDAS ANTIGUAS </a:t>
            </a:r>
            <a:r>
              <a:rPr lang="pt-BR" b="1" dirty="0" smtClean="0">
                <a:solidFill>
                  <a:srgbClr val="FFC000"/>
                </a:solidFill>
              </a:rPr>
              <a:t>Y SEGUIR EL EXEMPLO DE LA </a:t>
            </a:r>
            <a:r>
              <a:rPr lang="pt-BR" b="1" dirty="0" smtClean="0">
                <a:solidFill>
                  <a:schemeClr val="bg1"/>
                </a:solidFill>
              </a:rPr>
              <a:t>IGLESIA DEL SIGLO 1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97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6696744" cy="535739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9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/>
          <a:lstStyle/>
          <a:p>
            <a:r>
              <a:rPr lang="pt-BR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es sendas antiguas?</a:t>
            </a:r>
            <a:endParaRPr lang="pt-BR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</a:rPr>
              <a:t>Jeremias 6:16-17</a:t>
            </a:r>
          </a:p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ha dicho Jehovah: “Deteneos en los caninos antigos y mirad. Preguntad por las sendas antiguas, </a:t>
            </a:r>
            <a:r>
              <a:rPr lang="pt-BR" sz="3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cuál sea el buen camino, y andad en él</a:t>
            </a:r>
            <a:r>
              <a:rPr lang="pt-BR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hallaréis descanso para vuastras almas.”Pero ellos dijeron: “No andaremos en él”. </a:t>
            </a:r>
          </a:p>
          <a:p>
            <a:r>
              <a:rPr lang="pt-B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(17) </a:t>
            </a:r>
            <a:r>
              <a:rPr lang="pt-BR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Tambiém puse sobre ellos centinelas que dijeran: “Escuchad el sonido de la corneta.” Pero dijeron: “No escucharemos.”</a:t>
            </a:r>
          </a:p>
          <a:p>
            <a:endParaRPr lang="pt-B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814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0688"/>
            <a:ext cx="4968552" cy="49685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737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Jeremias 5:30-31</a:t>
            </a:r>
            <a:b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t-BR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Jeremias 5:11-31</a:t>
            </a:r>
            <a:endParaRPr lang="pt-BR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chemeClr val="bg2"/>
                </a:solidFill>
              </a:rPr>
              <a:t>Cosas espantosas y horribles suceden en la tierra: </a:t>
            </a:r>
          </a:p>
          <a:p>
            <a:r>
              <a:rPr lang="pt-BR" sz="3600" b="1" dirty="0" smtClean="0">
                <a:solidFill>
                  <a:schemeClr val="bg2"/>
                </a:solidFill>
              </a:rPr>
              <a:t>(31) </a:t>
            </a:r>
            <a:r>
              <a:rPr lang="pt-BR" sz="3600" b="1" dirty="0" smtClean="0">
                <a:solidFill>
                  <a:srgbClr val="00FF00"/>
                </a:solidFill>
              </a:rPr>
              <a:t>Los profetas profetizan com mentira, y los sacerdotes dirigen por su propria cuenta</a:t>
            </a:r>
            <a:r>
              <a:rPr lang="pt-BR" sz="3600" b="1" dirty="0" smtClean="0">
                <a:solidFill>
                  <a:schemeClr val="bg2"/>
                </a:solidFill>
              </a:rPr>
              <a:t>. Y mi pueblo así lo quiere. Qué, pues haréis cuando llegue su fin?</a:t>
            </a:r>
            <a:endParaRPr lang="pt-BR" sz="3600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109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3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34605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2"/>
                </a:solidFill>
              </a:rPr>
              <a:t>Astoria, New York</a:t>
            </a:r>
            <a:endParaRPr lang="pt-BR" b="1" dirty="0">
              <a:solidFill>
                <a:schemeClr val="bg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33056"/>
            <a:ext cx="8229600" cy="165618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11</a:t>
            </a:fld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8" y="764704"/>
            <a:ext cx="7493000" cy="309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698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C000"/>
                </a:solidFill>
              </a:rPr>
              <a:t>Jeremias 5:30-31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bg1">
                    <a:lumMod val="95000"/>
                  </a:schemeClr>
                </a:solidFill>
              </a:rPr>
              <a:t>Coisa espantosa e horrenda se anda fazendo na terra.</a:t>
            </a:r>
          </a:p>
          <a:p>
            <a:r>
              <a:rPr lang="pt-BR" sz="4000" b="1" dirty="0" smtClean="0">
                <a:solidFill>
                  <a:srgbClr val="00FF00"/>
                </a:solidFill>
              </a:rPr>
              <a:t>Os profetas profetizam falsamente, e os sacerdotes dominam pelas mão deles, e o meo povo assim o deseja. </a:t>
            </a:r>
            <a:r>
              <a:rPr lang="pt-BR" sz="4000" b="1" dirty="0" smtClean="0">
                <a:solidFill>
                  <a:schemeClr val="bg1">
                    <a:lumMod val="95000"/>
                  </a:schemeClr>
                </a:solidFill>
              </a:rPr>
              <a:t>O que mais fareis no fin disto?</a:t>
            </a:r>
            <a:endParaRPr lang="pt-BR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7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600" b="1" dirty="0">
                <a:solidFill>
                  <a:srgbClr val="FFC000"/>
                </a:solidFill>
              </a:rPr>
              <a:t>Qué tiene </a:t>
            </a:r>
            <a:r>
              <a:rPr lang="es-ES" sz="3600" b="1" dirty="0" smtClean="0">
                <a:solidFill>
                  <a:srgbClr val="FFC000"/>
                </a:solidFill>
              </a:rPr>
              <a:t>a ver Jeremías </a:t>
            </a:r>
            <a:r>
              <a:rPr lang="es-ES" sz="3600" b="1" dirty="0">
                <a:solidFill>
                  <a:srgbClr val="FFC000"/>
                </a:solidFill>
              </a:rPr>
              <a:t>con </a:t>
            </a:r>
            <a:r>
              <a:rPr lang="es-ES" sz="3600" b="1" dirty="0" smtClean="0">
                <a:solidFill>
                  <a:srgbClr val="FFC000"/>
                </a:solidFill>
              </a:rPr>
              <a:t>misiones hoy?</a:t>
            </a:r>
            <a:r>
              <a:rPr lang="es-ES" dirty="0"/>
              <a:t/>
            </a:r>
            <a:br>
              <a:rPr lang="es-ES" dirty="0"/>
            </a:b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rmAutofit/>
          </a:bodyPr>
          <a:lstStyle/>
          <a:p>
            <a:r>
              <a:rPr lang="pt-BR" sz="4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en el tiempo de Jeremias, la iglesia del Siclo 21, tiene que preguntar por las sendas antiguas, para saber cual e; buem camino, pelo cual na iglesia del Sicho 1 realizou su misión.</a:t>
            </a:r>
            <a:endParaRPr lang="pt-BR" sz="4000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9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 smtClean="0">
                <a:solidFill>
                  <a:schemeClr val="bg1"/>
                </a:solidFill>
              </a:rPr>
              <a:t>Primera salida: Hechos 8:1-4</a:t>
            </a:r>
          </a:p>
          <a:p>
            <a:pPr algn="ctr"/>
            <a:r>
              <a:rPr lang="pt-BR" sz="4800" b="1" dirty="0" smtClean="0">
                <a:solidFill>
                  <a:schemeClr val="bg1"/>
                </a:solidFill>
              </a:rPr>
              <a:t>Segunda salida: Hechos 13:1-4</a:t>
            </a:r>
            <a:endParaRPr lang="pt-BR" sz="48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87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bg2">
                    <a:lumMod val="50000"/>
                  </a:schemeClr>
                </a:solidFill>
              </a:rPr>
              <a:t>SEMINARIO MISIONOLOGICO PAN AMERICANO</a:t>
            </a:r>
            <a:endParaRPr lang="pt-BR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6374837" cy="478112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25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8" y="260648"/>
            <a:ext cx="8136904" cy="28560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1" y="1862926"/>
            <a:ext cx="8077398" cy="30626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66" y="968534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Arial Black" pitchFamily="34" charset="0"/>
              </a:rPr>
              <a:t>MISIONOLOGIA BIBLICA</a:t>
            </a:r>
            <a:endParaRPr lang="pt-BR" dirty="0">
              <a:solidFill>
                <a:schemeClr val="bg2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94467" y="6381328"/>
            <a:ext cx="2895600" cy="365125"/>
          </a:xfrm>
        </p:spPr>
        <p:txBody>
          <a:bodyPr/>
          <a:lstStyle/>
          <a:p>
            <a:r>
              <a:rPr lang="pt-BR" dirty="0" smtClean="0">
                <a:solidFill>
                  <a:prstClr val="black">
                    <a:tint val="75000"/>
                  </a:prstClr>
                </a:solidFill>
                <a:latin typeface="Impact" pitchFamily="34" charset="0"/>
              </a:rPr>
              <a:t>Worldwide Missions</a:t>
            </a:r>
            <a:endParaRPr lang="pt-BR" dirty="0">
              <a:solidFill>
                <a:prstClr val="black">
                  <a:tint val="75000"/>
                </a:prstClr>
              </a:solidFill>
              <a:latin typeface="Impac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8916" y="1628800"/>
            <a:ext cx="30102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glow rad="127000">
                    <a:prstClr val="black"/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PARA TODOS</a:t>
            </a:r>
            <a:endParaRPr lang="en-US" sz="40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glow rad="127000">
                  <a:prstClr val="black"/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6404" y="4077072"/>
            <a:ext cx="57631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Gautami" pitchFamily="34" charset="0"/>
              </a:rPr>
              <a:t>Asamblea</a:t>
            </a:r>
            <a:r>
              <a:rPr lang="en-US" sz="600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Gautami" pitchFamily="34" charset="0"/>
              </a:rPr>
              <a:t> de Dios</a:t>
            </a:r>
            <a:endParaRPr lang="en-US" sz="60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cs typeface="Gautam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4652" y="6309320"/>
            <a:ext cx="2133600" cy="365125"/>
          </a:xfrm>
        </p:spPr>
        <p:txBody>
          <a:bodyPr/>
          <a:lstStyle/>
          <a:p>
            <a:fld id="{63F9E1F5-8A19-431D-AEDE-8F28A45E0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8457" y="260648"/>
            <a:ext cx="70711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Sistema</a:t>
            </a:r>
            <a:r>
              <a:rPr lang="en-US" sz="400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 Mundial de </a:t>
            </a:r>
            <a:r>
              <a:rPr lang="en-US" sz="4000" dirty="0" err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las</a:t>
            </a:r>
            <a:r>
              <a:rPr lang="en-US" sz="4000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 Misiones</a:t>
            </a:r>
            <a:endParaRPr lang="en-US" sz="4000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7373" y="4797152"/>
            <a:ext cx="36011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Salta, Salt. AR</a:t>
            </a:r>
            <a:endParaRPr lang="en-U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22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80920" cy="11430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FFC000"/>
                </a:solidFill>
              </a:rPr>
              <a:t>El aspecto intercultural de la evangelización.</a:t>
            </a:r>
            <a:endParaRPr lang="pt-BR" b="1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28800"/>
            <a:ext cx="5256584" cy="3973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39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116</a:t>
            </a:fld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8229600" cy="418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2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98730"/>
            <a:ext cx="3240360" cy="486054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592713"/>
            <a:ext cx="4531249" cy="2697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84" y="3429000"/>
            <a:ext cx="4499992" cy="25312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89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171400"/>
            <a:ext cx="7787056" cy="518457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7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716643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44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FAIRVIEW, NEW JERSEY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591455" cy="331236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8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488832" cy="503451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08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457899" cy="370175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6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6"/>
            <a:ext cx="6624736" cy="49685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6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rgbClr val="FFC000"/>
                </a:solidFill>
              </a:rPr>
              <a:t>1 Corintios 9:20-23</a:t>
            </a:r>
            <a:endParaRPr lang="pt-BR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 Para los 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judíos </a:t>
            </a: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 hice  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judío, </a:t>
            </a: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 fin de ganar 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 los </a:t>
            </a: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judíos. Aunque yo no estoy bajo la ley,  para los que están bajo la ley me hice como bajo la ley,  a fin de ganar a los que están bajo la ley. (21) A los que están sin ley, me hice como si yo estuviera sin ley (no estando yo sin la ley de Dios, sino en la ley de Cristo), a fin de ganar a los que no están bajo la ley</a:t>
            </a:r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 (22) Me hice débil para los débiles, a fin de ganar a los débiles. Ha todo he llegado s ser todo, para que de todos </a:t>
            </a: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modos salve a algunos</a:t>
            </a:r>
            <a:r>
              <a:rPr lang="es-E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.(23) Y todo lo hago por causa del evangelio, para hacerme copartícipe de él.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06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4400" b="1" dirty="0" smtClean="0">
                <a:solidFill>
                  <a:srgbClr val="FFC000"/>
                </a:solidFill>
              </a:rPr>
              <a:t>Hechos </a:t>
            </a:r>
            <a:r>
              <a:rPr lang="pt-BR" sz="4400" b="1" dirty="0">
                <a:solidFill>
                  <a:srgbClr val="FFC000"/>
                </a:solidFill>
              </a:rPr>
              <a:t>2:42</a:t>
            </a:r>
          </a:p>
          <a:p>
            <a:r>
              <a:rPr lang="es-ES" sz="4400" b="1" dirty="0" smtClean="0">
                <a:solidFill>
                  <a:schemeClr val="bg2"/>
                </a:solidFill>
              </a:rPr>
              <a:t>Y </a:t>
            </a:r>
            <a:r>
              <a:rPr lang="es-ES" sz="4400" b="1" dirty="0">
                <a:solidFill>
                  <a:schemeClr val="bg2"/>
                </a:solidFill>
              </a:rPr>
              <a:t>perseveraban en </a:t>
            </a:r>
            <a:r>
              <a:rPr lang="es-ES" sz="4400" b="1" dirty="0">
                <a:solidFill>
                  <a:srgbClr val="00FF00"/>
                </a:solidFill>
              </a:rPr>
              <a:t>la doctrina de los apóstoles</a:t>
            </a:r>
            <a:r>
              <a:rPr lang="es-ES" sz="4400" b="1" dirty="0">
                <a:solidFill>
                  <a:schemeClr val="bg2"/>
                </a:solidFill>
              </a:rPr>
              <a:t>, en la comunión unos con otros, en el partimiento del pan y en las oraciones.</a:t>
            </a:r>
            <a:r>
              <a:rPr lang="pt-BR" dirty="0"/>
              <a:t> </a:t>
            </a:r>
          </a:p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5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>
            <a:noAutofit/>
          </a:bodyPr>
          <a:lstStyle/>
          <a:p>
            <a:r>
              <a:rPr lang="es-ES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¿cuál es la doctrina de los apóstoles?</a:t>
            </a:r>
            <a:endParaRPr lang="pt-BR" sz="5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53265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dirty="0" smtClean="0">
                <a:solidFill>
                  <a:schemeClr val="bg2">
                    <a:lumMod val="90000"/>
                  </a:schemeClr>
                </a:solidFill>
              </a:rPr>
              <a:t>O que vem a ser a Doutrina dos Apostolos?</a:t>
            </a:r>
            <a:endParaRPr lang="pt-BR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963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6196201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958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16832"/>
            <a:ext cx="5654897" cy="423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9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48880"/>
            <a:ext cx="6396843" cy="309634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07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3"/>
            <a:ext cx="975360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10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184772" cy="49685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130</a:t>
            </a:fld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8" y="720118"/>
            <a:ext cx="3663778" cy="517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76938"/>
            <a:ext cx="3240360" cy="501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0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131</a:t>
            </a:fld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478517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1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132</a:t>
            </a:fld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456384" cy="486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96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133</a:t>
            </a:fld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1394"/>
            <a:ext cx="2313409" cy="536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8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134</a:t>
            </a:fld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1"/>
            <a:ext cx="3816424" cy="569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9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7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5400" b="1" dirty="0" smtClean="0">
                <a:solidFill>
                  <a:srgbClr val="92D050"/>
                </a:solidFill>
              </a:rPr>
              <a:t>LOS OBREROS DE LA VIÑA</a:t>
            </a:r>
          </a:p>
          <a:p>
            <a:pPr marL="0" indent="0" algn="ctr">
              <a:buNone/>
            </a:pPr>
            <a:r>
              <a:rPr lang="pt-BR" sz="5400" b="1" dirty="0" smtClean="0">
                <a:solidFill>
                  <a:srgbClr val="FFC000"/>
                </a:solidFill>
              </a:rPr>
              <a:t>San Mateo 20:1-16</a:t>
            </a:r>
            <a:endParaRPr lang="pt-BR" sz="4800" b="1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07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951098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8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5016" cy="68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75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8800" dirty="0" smtClean="0">
                <a:solidFill>
                  <a:srgbClr val="00FF00"/>
                </a:solidFill>
              </a:rPr>
              <a:t>Lucas 10:2-3</a:t>
            </a:r>
            <a:endParaRPr lang="pt-BR" sz="8800" dirty="0">
              <a:solidFill>
                <a:srgbClr val="00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1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437586" cy="49685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12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525963"/>
          </a:xfrm>
        </p:spPr>
        <p:txBody>
          <a:bodyPr>
            <a:noAutofit/>
          </a:bodyPr>
          <a:lstStyle/>
          <a:p>
            <a:r>
              <a:rPr lang="pt-BR" sz="4800" dirty="0" smtClean="0">
                <a:solidFill>
                  <a:schemeClr val="bg1"/>
                </a:solidFill>
              </a:rPr>
              <a:t>Y les decia: La mies a la verdad es mucha, mas los obreros pocos: por lo tanto, rogad al Señor de la mies que envie obreros a su mies.</a:t>
            </a:r>
          </a:p>
          <a:p>
            <a:r>
              <a:rPr lang="pt-BR" sz="4800" dirty="0" smtClean="0">
                <a:solidFill>
                  <a:schemeClr val="bg1"/>
                </a:solidFill>
              </a:rPr>
              <a:t>id: he aqui yo os envio como corderos </a:t>
            </a:r>
            <a:r>
              <a:rPr lang="pt-BR" sz="4800" b="1" dirty="0" smtClean="0">
                <a:solidFill>
                  <a:schemeClr val="bg1"/>
                </a:solidFill>
              </a:rPr>
              <a:t>en medio de lobos.</a:t>
            </a:r>
            <a:endParaRPr lang="pt-BR" sz="48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8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6841941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603461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9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7667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bg2">
                    <a:lumMod val="90000"/>
                  </a:schemeClr>
                </a:solidFill>
              </a:rPr>
              <a:t>ESTUDE  + misionologia</a:t>
            </a:r>
          </a:p>
          <a:p>
            <a:pPr marL="0" indent="0" algn="ctr">
              <a:buNone/>
            </a:pPr>
            <a:r>
              <a:rPr lang="pt-BR" sz="4800" b="1" dirty="0" smtClean="0">
                <a:solidFill>
                  <a:schemeClr val="bg2">
                    <a:lumMod val="90000"/>
                  </a:schemeClr>
                </a:solidFill>
                <a:latin typeface="Castellar" pitchFamily="18" charset="0"/>
              </a:rPr>
              <a:t>SEMIPAN EN LINEA</a:t>
            </a:r>
          </a:p>
          <a:p>
            <a:pPr marL="0" indent="0" algn="ctr">
              <a:buNone/>
            </a:pPr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5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4293096"/>
            <a:ext cx="8003232" cy="183306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pt-BR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t-BR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t-BR" sz="44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pt-BR" sz="4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www.soymisionero.org</a:t>
            </a:r>
            <a:endParaRPr lang="pt-BR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144</a:t>
            </a:fld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585665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0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145</a:t>
            </a:fld>
            <a:endParaRPr lang="pt-BR"/>
          </a:p>
        </p:txBody>
      </p:sp>
      <p:sp>
        <p:nvSpPr>
          <p:cNvPr id="6" name="Rectangle 5"/>
          <p:cNvSpPr/>
          <p:nvPr/>
        </p:nvSpPr>
        <p:spPr>
          <a:xfrm>
            <a:off x="1691680" y="1772816"/>
            <a:ext cx="6038127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BIENVENIDOS </a:t>
            </a:r>
          </a:p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AL SEMIPAN</a:t>
            </a:r>
          </a:p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SEGUNDA ETAPA</a:t>
            </a:r>
            <a:endParaRPr lang="en-US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4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6984776" cy="49824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3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8208912" cy="410445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36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7272808" cy="36401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41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632848" cy="496740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92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6840760" cy="513057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150</a:t>
            </a:fld>
            <a:endParaRPr lang="pt-B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112568" cy="5100189"/>
          </a:xfrm>
        </p:spPr>
      </p:pic>
    </p:spTree>
    <p:extLst>
      <p:ext uri="{BB962C8B-B14F-4D97-AF65-F5344CB8AC3E}">
        <p14:creationId xmlns:p14="http://schemas.microsoft.com/office/powerpoint/2010/main" val="42202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90514"/>
            <a:ext cx="3881404" cy="291105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151</a:t>
            </a:fld>
            <a:endParaRPr lang="pt-B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4"/>
            <a:ext cx="3862271" cy="28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125001" cy="50405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93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66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EXTIENDENDO LOS </a:t>
            </a:r>
          </a:p>
          <a:p>
            <a:pPr marL="0" indent="0" algn="ctr">
              <a:buNone/>
            </a:pPr>
            <a:r>
              <a:rPr lang="pt-BR" sz="66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LIMITES</a:t>
            </a:r>
            <a:endParaRPr lang="pt-BR" sz="66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5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3600" dirty="0" smtClean="0">
                <a:solidFill>
                  <a:schemeClr val="bg2">
                    <a:lumMod val="90000"/>
                  </a:schemeClr>
                </a:solidFill>
                <a:latin typeface="Arial Black" pitchFamily="34" charset="0"/>
              </a:rPr>
              <a:t>Juan 4:35</a:t>
            </a:r>
          </a:p>
          <a:p>
            <a:r>
              <a:rPr lang="es-AR" sz="3600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  <a:latin typeface="Arial Black" pitchFamily="34" charset="0"/>
              </a:rPr>
              <a:t>No decís vosotros: “Todavía faltan cuatro meses para que llegue la siega?  He aquí os digo: </a:t>
            </a:r>
            <a:r>
              <a:rPr lang="es-AR" sz="3900" dirty="0" smtClean="0">
                <a:solidFill>
                  <a:srgbClr val="00FF00"/>
                </a:solidFill>
                <a:effectLst>
                  <a:glow rad="127000">
                    <a:schemeClr val="tx1"/>
                  </a:glow>
                </a:effectLst>
                <a:latin typeface="Arial Black" pitchFamily="34" charset="0"/>
              </a:rPr>
              <a:t>Alzad vuestros ojos y mirad los campos, que están blancos para la siega!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13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125001" cy="50405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80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883" y="0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Misión Global</a:t>
            </a:r>
            <a:endParaRPr lang="pt-BR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156</a:t>
            </a:fld>
            <a:endParaRPr lang="pt-BR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9" y="1124744"/>
            <a:ext cx="8339947" cy="48245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112275"/>
            <a:ext cx="1274061" cy="8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MISIONOLOGIA BÍBLICA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157</a:t>
            </a:fld>
            <a:endParaRPr lang="pt-B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7596449" cy="2880320"/>
          </a:xfrm>
        </p:spPr>
      </p:pic>
    </p:spTree>
    <p:extLst>
      <p:ext uri="{BB962C8B-B14F-4D97-AF65-F5344CB8AC3E}">
        <p14:creationId xmlns:p14="http://schemas.microsoft.com/office/powerpoint/2010/main" val="128381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2">
                    <a:lumMod val="90000"/>
                  </a:schemeClr>
                </a:solidFill>
                <a:latin typeface="Franklin Gothic Demi Cond" pitchFamily="34" charset="0"/>
              </a:rPr>
              <a:t>LAS SALIDAS DE LA IGLESIA PRIMITIVA</a:t>
            </a:r>
            <a:endParaRPr lang="pt-BR" dirty="0">
              <a:solidFill>
                <a:schemeClr val="bg2">
                  <a:lumMod val="90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229600" cy="4525963"/>
          </a:xfrm>
        </p:spPr>
        <p:txBody>
          <a:bodyPr/>
          <a:lstStyle/>
          <a:p>
            <a:r>
              <a:rPr lang="pt-BR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1 SALIDA: Hechos  7:59-60 / 8:1,4</a:t>
            </a:r>
          </a:p>
          <a:p>
            <a:pPr marL="0" indent="0">
              <a:buNone/>
            </a:pPr>
            <a:r>
              <a:rPr lang="pt-BR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pt-BR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   Bajo persecusión. Los discipulos fueran</a:t>
            </a:r>
          </a:p>
          <a:p>
            <a:pPr marL="0" indent="0">
              <a:buNone/>
            </a:pPr>
            <a:r>
              <a:rPr lang="pt-BR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pt-BR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   esparcidos . (Jesusalén)</a:t>
            </a:r>
          </a:p>
          <a:p>
            <a:r>
              <a:rPr lang="pt-BR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2 SALIDA: Hechos  13:1-4</a:t>
            </a:r>
          </a:p>
          <a:p>
            <a:pPr marL="0" indent="0">
              <a:buNone/>
            </a:pPr>
            <a:r>
              <a:rPr lang="pt-BR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pt-BR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   Bajo cobertura ministerial, con profetas  y</a:t>
            </a:r>
          </a:p>
          <a:p>
            <a:pPr marL="0" indent="0">
              <a:buNone/>
            </a:pPr>
            <a:r>
              <a:rPr lang="pt-BR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pt-BR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   maestros, ayuno y oración, enviados por el</a:t>
            </a:r>
          </a:p>
          <a:p>
            <a:pPr marL="0" indent="0">
              <a:buNone/>
            </a:pPr>
            <a:r>
              <a:rPr lang="pt-BR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pt-BR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   Espíritu Santo. </a:t>
            </a:r>
            <a:r>
              <a:rPr lang="pt-BR" b="1" dirty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</a:t>
            </a:r>
            <a:r>
              <a:rPr lang="pt-BR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 (Antioquia)</a:t>
            </a:r>
            <a:endParaRPr lang="pt-BR" b="1" dirty="0">
              <a:solidFill>
                <a:srgbClr val="FFC000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2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C000"/>
                </a:solidFill>
              </a:rPr>
              <a:t>PRIMERA SALIDAD: Hechos 7:59-60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5"/>
            <a:ext cx="8229600" cy="4248472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 apedrearan a Esteban, mientras él invocaba diciendo:--Señor Jesús, recibe mi espíritu!</a:t>
            </a:r>
          </a:p>
          <a:p>
            <a:r>
              <a:rPr lang="pt-B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 puesto de </a:t>
            </a:r>
            <a:r>
              <a:rPr lang="pt-B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rodillas clamaba con </a:t>
            </a:r>
            <a:r>
              <a:rPr lang="pt-BR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 voz:-- Señor, no les tomes en cuenta este pecado! Y habiendo dicho esto, durmió.</a:t>
            </a:r>
            <a:endParaRPr lang="pt-BR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29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7738641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52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C000"/>
                </a:solidFill>
              </a:rPr>
              <a:t>Hechos 8:1,4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/>
          <a:lstStyle/>
          <a:p>
            <a:r>
              <a:rPr lang="pt-BR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pt-BR" sz="36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 Y Saulo consentia en su muerte. En aquel día se desató una gran persecución contra la iglesia que estaba en Jerusalén, </a:t>
            </a:r>
            <a:r>
              <a:rPr lang="pt-BR" sz="36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y todos fueron esparcidos</a:t>
            </a:r>
            <a:r>
              <a:rPr lang="pt-BR" sz="36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por las regiones de Judea y de Samaria, </a:t>
            </a:r>
            <a:r>
              <a:rPr lang="pt-BR" sz="36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con excepción de los apóstoles.</a:t>
            </a:r>
            <a:endParaRPr lang="pt-BR" sz="36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9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C000"/>
                </a:solidFill>
              </a:rPr>
              <a:t>Hechos 8:1,4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pt-BR" sz="4400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pt-BR" sz="44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Entonces, los que fueron esparcidos anduvieron anunciando la palabra. </a:t>
            </a:r>
            <a:endParaRPr lang="pt-BR" sz="44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6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Segunda Salida: Hechos 13:1-4</a:t>
            </a:r>
            <a:endParaRPr lang="pt-B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Mientras ellos ministraban al Señor y ayunaban, el Espiritu Santo dijo: “Apartadme a Bernabé y a Saulo para la obra a la que los he llamado.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3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Hechos 13:1</a:t>
            </a:r>
            <a:endParaRPr lang="pt-BR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Había entonces en la iglesia que estaba en Antioquia, </a:t>
            </a:r>
            <a:r>
              <a:rPr lang="pt-BR" sz="4000" b="1" dirty="0" smtClean="0">
                <a:solidFill>
                  <a:srgbClr val="00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unos profetas e maestros</a:t>
            </a:r>
            <a:r>
              <a:rPr lang="pt-BR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Bernabé, Simón  llamado Níger, Lucio de Cirene, Manaén, que había sido criado com el tetrarca Herodes, y Saulo.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8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Hechos 13:2</a:t>
            </a:r>
            <a:endParaRPr lang="pt-BR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pt-BR" sz="4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pt-BR" sz="4800" b="1" dirty="0" smtClean="0">
                <a:solidFill>
                  <a:srgbClr val="00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Mientras ellos ministrabam al Señor y ayunaban. El </a:t>
            </a:r>
            <a:r>
              <a:rPr lang="pt-BR" sz="4800" b="1" dirty="0">
                <a:solidFill>
                  <a:srgbClr val="00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sz="4800" b="1" dirty="0" smtClean="0">
                <a:solidFill>
                  <a:srgbClr val="00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spíritu Santo dijo: Apartadme a Bernabé y a Saulo para la obra que los he llamado”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60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Hechos 13:3</a:t>
            </a:r>
            <a:endParaRPr lang="pt-BR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Entonces, </a:t>
            </a:r>
            <a:r>
              <a:rPr lang="pt-BR" sz="4000" b="1" dirty="0" smtClean="0">
                <a:solidFill>
                  <a:srgbClr val="00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habiendo ayunado y orado</a:t>
            </a:r>
            <a:r>
              <a:rPr lang="pt-BR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les impusieron las manos e los despidieron.</a:t>
            </a:r>
          </a:p>
          <a:p>
            <a:r>
              <a:rPr lang="pt-BR" sz="4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Por lo tanto, siendo enviado por el Espíritu Santo, ellos descendieron a Seleucia, y allí navegaron a Chipre.</a:t>
            </a:r>
          </a:p>
          <a:p>
            <a:endParaRPr lang="pt-BR" sz="4000" b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330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Hechos 13:4</a:t>
            </a:r>
            <a:endParaRPr lang="pt-BR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/>
          </a:bodyPr>
          <a:lstStyle/>
          <a:p>
            <a:r>
              <a:rPr lang="pt-BR" sz="4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pt-BR" sz="4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Por lo tanto, </a:t>
            </a:r>
            <a:r>
              <a:rPr lang="pt-BR" sz="4800" b="1" dirty="0" smtClean="0">
                <a:solidFill>
                  <a:srgbClr val="00FF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siendo enviados por el Espírito Santo</a:t>
            </a:r>
            <a:r>
              <a:rPr lang="pt-BR" sz="48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4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ellos descendieron a Seleucia, y de allí navegaron a Chipre.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2656"/>
            <a:ext cx="7560840" cy="56706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41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MISIÓN DE LA IGLESIA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068960"/>
            <a:ext cx="8229600" cy="12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Antes y despues de Antioquia</a:t>
            </a:r>
            <a:endParaRPr lang="pt-BR" sz="4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236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6720747" cy="50405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7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6840760" cy="513057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0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416824" cy="556261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73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344816" cy="550861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776864" cy="583264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94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4357"/>
            <a:ext cx="8229600" cy="2362274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LA OMISIÓN MISIONERA GENERA FALTA DE ESTRUTURA PARA LA  ENGRENAGEN MISIONERA  ATENDA LAS NECESIDADES  HOY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173</a:t>
            </a:fld>
            <a:endParaRPr lang="pt-B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42391"/>
            <a:ext cx="4067944" cy="3050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42391"/>
            <a:ext cx="4067944" cy="3050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4" y="2986643"/>
            <a:ext cx="999971" cy="15624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40352" y="2167241"/>
            <a:ext cx="87395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70230"/>
            <a:ext cx="1619672" cy="107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6000" b="1" dirty="0">
                <a:solidFill>
                  <a:srgbClr val="FF0000"/>
                </a:solidFill>
              </a:rPr>
              <a:t>c</a:t>
            </a:r>
            <a:r>
              <a:rPr lang="pt-BR" sz="6000" b="1" dirty="0" smtClean="0">
                <a:solidFill>
                  <a:srgbClr val="FF0000"/>
                </a:solidFill>
              </a:rPr>
              <a:t>ausas</a:t>
            </a:r>
          </a:p>
          <a:p>
            <a:pPr marL="0" indent="0">
              <a:buNone/>
            </a:pPr>
            <a:r>
              <a:rPr lang="pt-BR" sz="6000" b="1" dirty="0" smtClean="0">
                <a:solidFill>
                  <a:srgbClr val="FF0000"/>
                </a:solidFill>
              </a:rPr>
              <a:t>efectos</a:t>
            </a:r>
          </a:p>
          <a:p>
            <a:pPr marL="0" indent="0">
              <a:buNone/>
            </a:pPr>
            <a:r>
              <a:rPr lang="pt-BR" sz="8800" b="1" dirty="0" smtClean="0">
                <a:solidFill>
                  <a:srgbClr val="00FF00"/>
                </a:solidFill>
              </a:rPr>
              <a:t>          soluciones</a:t>
            </a:r>
            <a:endParaRPr lang="pt-BR" sz="8800" b="1" dirty="0">
              <a:solidFill>
                <a:srgbClr val="00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174</a:t>
            </a:fld>
            <a:endParaRPr lang="pt-BR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3275856" y="2492896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Action Button: Forward or Next 6">
            <a:hlinkClick r:id="" action="ppaction://hlinkshowjump?jump=nextslide" highlightClick="1"/>
          </p:cNvPr>
          <p:cNvSpPr/>
          <p:nvPr/>
        </p:nvSpPr>
        <p:spPr>
          <a:xfrm>
            <a:off x="1619672" y="4077072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37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5400" dirty="0" smtClean="0">
                <a:solidFill>
                  <a:srgbClr val="FFC000"/>
                </a:solidFill>
                <a:latin typeface="Nyala" pitchFamily="2" charset="0"/>
              </a:rPr>
              <a:t>Que es misión para usted?</a:t>
            </a:r>
            <a:endParaRPr lang="pt-BR" sz="5400" dirty="0">
              <a:solidFill>
                <a:srgbClr val="FFC000"/>
              </a:solidFill>
              <a:latin typeface="Nyala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56792"/>
            <a:ext cx="4536504" cy="452552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0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3752"/>
            <a:ext cx="8229600" cy="1143000"/>
          </a:xfrm>
        </p:spPr>
        <p:txBody>
          <a:bodyPr>
            <a:normAutofit/>
          </a:bodyPr>
          <a:lstStyle/>
          <a:p>
            <a:r>
              <a:rPr lang="pt-BR" sz="5400" dirty="0" smtClean="0">
                <a:solidFill>
                  <a:srgbClr val="FFC000"/>
                </a:solidFill>
                <a:latin typeface="Nyala" pitchFamily="2" charset="0"/>
              </a:rPr>
              <a:t>Que es misión para Dios?</a:t>
            </a:r>
            <a:endParaRPr lang="pt-BR" sz="5400" dirty="0">
              <a:solidFill>
                <a:srgbClr val="FFC000"/>
              </a:solidFill>
              <a:latin typeface="Nyala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6"/>
            <a:ext cx="4536504" cy="452552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Worldwide Missions</a:t>
            </a:r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176</a:t>
            </a:fld>
            <a:endParaRPr lang="pt-BR"/>
          </a:p>
        </p:txBody>
      </p:sp>
      <p:sp>
        <p:nvSpPr>
          <p:cNvPr id="3" name="TextBox 2"/>
          <p:cNvSpPr txBox="1"/>
          <p:nvPr/>
        </p:nvSpPr>
        <p:spPr>
          <a:xfrm>
            <a:off x="251520" y="1196752"/>
            <a:ext cx="374441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 smtClean="0">
                <a:solidFill>
                  <a:schemeClr val="bg2"/>
                </a:solidFill>
              </a:rPr>
              <a:t>Y les dijo: “Id por todo el mundo y predicad el evangelio a toda criatura.</a:t>
            </a:r>
          </a:p>
          <a:p>
            <a:pPr algn="r"/>
            <a:r>
              <a:rPr lang="pt-BR" sz="3200" b="1" dirty="0" smtClean="0">
                <a:solidFill>
                  <a:srgbClr val="00FF00"/>
                </a:solidFill>
                <a:effectLst>
                  <a:glow rad="127000">
                    <a:schemeClr val="tx1"/>
                  </a:glow>
                </a:effectLst>
              </a:rPr>
              <a:t>El que cree y es bautizado será salvo</a:t>
            </a:r>
            <a:r>
              <a:rPr lang="pt-BR" sz="3200" b="1" dirty="0" smtClean="0">
                <a:solidFill>
                  <a:schemeClr val="bg2"/>
                </a:solidFill>
              </a:rPr>
              <a:t>; pero </a:t>
            </a:r>
            <a:r>
              <a:rPr lang="pt-BR" sz="3200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</a:effectLst>
              </a:rPr>
              <a:t>el que no cree </a:t>
            </a:r>
            <a:r>
              <a:rPr lang="pt-BR" sz="3200" b="1" dirty="0" smtClean="0">
                <a:solidFill>
                  <a:srgbClr val="FF0000"/>
                </a:solidFill>
                <a:effectLst>
                  <a:glow rad="127000">
                    <a:schemeClr val="tx1"/>
                  </a:glow>
                </a:effectLst>
              </a:rPr>
              <a:t>será condenado. </a:t>
            </a:r>
          </a:p>
          <a:p>
            <a:pPr algn="r"/>
            <a:r>
              <a:rPr lang="pt-BR" sz="2800" dirty="0" smtClean="0">
                <a:solidFill>
                  <a:schemeClr val="bg2"/>
                </a:solidFill>
              </a:rPr>
              <a:t>(Marcos 16:15-16)</a:t>
            </a:r>
          </a:p>
        </p:txBody>
      </p:sp>
    </p:spTree>
    <p:extLst>
      <p:ext uri="{BB962C8B-B14F-4D97-AF65-F5344CB8AC3E}">
        <p14:creationId xmlns:p14="http://schemas.microsoft.com/office/powerpoint/2010/main" val="164090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2880320" cy="5674642"/>
          </a:xfrm>
        </p:spPr>
        <p:txBody>
          <a:bodyPr>
            <a:noAutofit/>
          </a:bodyPr>
          <a:lstStyle/>
          <a:p>
            <a:pPr algn="r"/>
            <a:r>
              <a:rPr lang="pt-BR" sz="6600" dirty="0" smtClean="0">
                <a:solidFill>
                  <a:srgbClr val="00FF00"/>
                </a:solidFill>
                <a:latin typeface="Nyala" pitchFamily="2" charset="0"/>
              </a:rPr>
              <a:t>Que es misión para usted?</a:t>
            </a:r>
            <a:endParaRPr lang="pt-BR" sz="6600" dirty="0">
              <a:solidFill>
                <a:srgbClr val="00FF00"/>
              </a:solidFill>
              <a:latin typeface="Nyala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268760"/>
            <a:ext cx="4536504" cy="452552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69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20"/>
            <a:ext cx="6624735" cy="49685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4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179</a:t>
            </a:fld>
            <a:endParaRPr lang="pt-B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7488832" cy="4618113"/>
          </a:xfrm>
        </p:spPr>
      </p:pic>
    </p:spTree>
    <p:extLst>
      <p:ext uri="{BB962C8B-B14F-4D97-AF65-F5344CB8AC3E}">
        <p14:creationId xmlns:p14="http://schemas.microsoft.com/office/powerpoint/2010/main" val="236076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92696"/>
            <a:ext cx="5904656" cy="590465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84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180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0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8" y="260648"/>
            <a:ext cx="8136904" cy="28560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1" y="1862926"/>
            <a:ext cx="8077398" cy="30626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66" y="968534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Arial Black" pitchFamily="34" charset="0"/>
              </a:rPr>
              <a:t>MISIONOLOGIA BIBLICA</a:t>
            </a:r>
            <a:endParaRPr lang="pt-BR" dirty="0">
              <a:solidFill>
                <a:schemeClr val="bg2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  <a:latin typeface="Arial Black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94467" y="6381328"/>
            <a:ext cx="2895600" cy="365125"/>
          </a:xfrm>
        </p:spPr>
        <p:txBody>
          <a:bodyPr/>
          <a:lstStyle/>
          <a:p>
            <a:r>
              <a:rPr lang="pt-BR" dirty="0" smtClean="0">
                <a:latin typeface="Impact" pitchFamily="34" charset="0"/>
              </a:rPr>
              <a:t>Worldwide Missions</a:t>
            </a:r>
            <a:endParaRPr lang="pt-BR" dirty="0">
              <a:latin typeface="Impac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8916" y="1628800"/>
            <a:ext cx="30102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127000">
                    <a:schemeClr val="tx1"/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PARA TODOS</a:t>
            </a:r>
            <a:endParaRPr lang="en-US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127000">
                  <a:schemeClr val="tx1"/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795" y="4797152"/>
            <a:ext cx="85807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Ultra Bold" pitchFamily="34" charset="0"/>
                <a:cs typeface="Gautami" pitchFamily="34" charset="0"/>
              </a:rPr>
              <a:t>Asamblea</a:t>
            </a:r>
            <a:r>
              <a:rPr lang="en-US" sz="6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ill Sans Ultra Bold" pitchFamily="34" charset="0"/>
                <a:cs typeface="Gautami" pitchFamily="34" charset="0"/>
              </a:rPr>
              <a:t> de Dios</a:t>
            </a:r>
            <a:endParaRPr lang="en-US" sz="6000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ill Sans Ultra Bold" pitchFamily="34" charset="0"/>
              <a:cs typeface="Gautam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4652" y="6309320"/>
            <a:ext cx="2133600" cy="365125"/>
          </a:xfrm>
        </p:spPr>
        <p:txBody>
          <a:bodyPr/>
          <a:lstStyle/>
          <a:p>
            <a:fld id="{63F9E1F5-8A19-431D-AEDE-8F28A45E054F}" type="slidenum">
              <a:rPr lang="pt-BR" smtClean="0"/>
              <a:t>19</a:t>
            </a:fld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1048457" y="260648"/>
            <a:ext cx="70711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Sistema</a:t>
            </a:r>
            <a:r>
              <a:rPr lang="en-US" sz="4000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 Mundial de </a:t>
            </a:r>
            <a:r>
              <a:rPr lang="en-US" sz="4000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las</a:t>
            </a:r>
            <a:r>
              <a:rPr lang="en-US" sz="4000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</a:rPr>
              <a:t> Misiones</a:t>
            </a:r>
            <a:endParaRPr lang="en-US" sz="4000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1501" y="5557247"/>
            <a:ext cx="3985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en-US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alta</a:t>
            </a:r>
            <a:r>
              <a:rPr lang="en-US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Sal, AR</a:t>
            </a:r>
            <a:endParaRPr lang="en-US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</a:t>
            </a:fld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5433570" cy="344180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72882"/>
            <a:ext cx="3563888" cy="2257499"/>
          </a:xfrm>
        </p:spPr>
      </p:pic>
    </p:spTree>
    <p:extLst>
      <p:ext uri="{BB962C8B-B14F-4D97-AF65-F5344CB8AC3E}">
        <p14:creationId xmlns:p14="http://schemas.microsoft.com/office/powerpoint/2010/main" val="5363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8016465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4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912" y="1340768"/>
            <a:ext cx="4824536" cy="4176464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52736"/>
            <a:ext cx="7056784" cy="470452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21</a:t>
            </a:fld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1411058" cy="1872208"/>
          </a:xfrm>
        </p:spPr>
      </p:pic>
    </p:spTree>
    <p:extLst>
      <p:ext uri="{BB962C8B-B14F-4D97-AF65-F5344CB8AC3E}">
        <p14:creationId xmlns:p14="http://schemas.microsoft.com/office/powerpoint/2010/main" val="6717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7" y="1412776"/>
            <a:ext cx="7791759" cy="4507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4869160"/>
            <a:ext cx="5904656" cy="504056"/>
          </a:xfrm>
        </p:spPr>
        <p:txBody>
          <a:bodyPr>
            <a:noAutofit/>
          </a:bodyPr>
          <a:lstStyle/>
          <a:p>
            <a:pPr algn="l"/>
            <a:r>
              <a:rPr lang="pt-BR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MISIÓN GLOBAL 248</a:t>
            </a:r>
            <a:endParaRPr lang="pt-BR" sz="6000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33055"/>
            <a:ext cx="1368152" cy="181527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778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7" y="1268760"/>
            <a:ext cx="7791759" cy="4507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4725144"/>
            <a:ext cx="5904656" cy="504056"/>
          </a:xfrm>
        </p:spPr>
        <p:txBody>
          <a:bodyPr>
            <a:noAutofit/>
          </a:bodyPr>
          <a:lstStyle/>
          <a:p>
            <a:pPr algn="l"/>
            <a:r>
              <a:rPr lang="pt-BR" dirty="0" smtClean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GLOBAL MISSIONS 248</a:t>
            </a:r>
            <a:endParaRPr lang="pt-BR" sz="6000" dirty="0">
              <a:solidFill>
                <a:schemeClr val="tx2">
                  <a:lumMod val="7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933056"/>
            <a:ext cx="1193973" cy="158417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91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2" y="2505594"/>
            <a:ext cx="5477218" cy="180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89" y="378668"/>
            <a:ext cx="5639444" cy="22322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24</a:t>
            </a:fld>
            <a:endParaRPr lang="pt-B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2" y="4365104"/>
            <a:ext cx="2579162" cy="16561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9872" y="4269866"/>
            <a:ext cx="41946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ll Sans Ultra Bold" pitchFamily="34" charset="0"/>
              </a:rPr>
              <a:t>Paiva</a:t>
            </a:r>
            <a:r>
              <a:rPr lang="en-US" sz="6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ll Sans Ultra Bold" pitchFamily="34" charset="0"/>
              </a:rPr>
              <a:t>log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ill Sans Ultra Bol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4264" y="5085474"/>
            <a:ext cx="3135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Paiva Fleet Logistics, Inc.</a:t>
            </a:r>
            <a:endParaRPr lang="pt-BR" sz="2000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0688"/>
            <a:ext cx="7392821" cy="554461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2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6912768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1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4540"/>
            <a:ext cx="3682504" cy="49100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27</a:t>
            </a:fld>
            <a:endParaRPr lang="pt-B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0648"/>
            <a:ext cx="4104456" cy="49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4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09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7296811" cy="547260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9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208912" cy="467746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6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741164"/>
            <a:ext cx="8229600" cy="1143000"/>
          </a:xfrm>
        </p:spPr>
        <p:txBody>
          <a:bodyPr>
            <a:no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glow rad="127000">
                    <a:schemeClr val="tx2">
                      <a:lumMod val="50000"/>
                    </a:schemeClr>
                  </a:glow>
                </a:effectLst>
                <a:latin typeface="Castellar" pitchFamily="18" charset="0"/>
              </a:rPr>
              <a:t>s</a:t>
            </a:r>
            <a:r>
              <a:rPr lang="pt-BR" sz="2400" dirty="0" smtClean="0">
                <a:solidFill>
                  <a:schemeClr val="bg1"/>
                </a:solidFill>
                <a:effectLst>
                  <a:glow rad="127000">
                    <a:schemeClr val="tx2">
                      <a:lumMod val="50000"/>
                    </a:schemeClr>
                  </a:glow>
                </a:effectLst>
                <a:latin typeface="Castellar" pitchFamily="18" charset="0"/>
              </a:rPr>
              <a:t>EMINÁRIO MISIONOLOGICO </a:t>
            </a:r>
            <a:r>
              <a:rPr lang="pt-BR" sz="2400" u="sng" dirty="0" smtClean="0">
                <a:solidFill>
                  <a:schemeClr val="bg1"/>
                </a:solidFill>
                <a:effectLst>
                  <a:glow rad="127000">
                    <a:schemeClr val="tx2">
                      <a:lumMod val="50000"/>
                    </a:schemeClr>
                  </a:glow>
                </a:effectLst>
                <a:latin typeface="Castellar" pitchFamily="18" charset="0"/>
              </a:rPr>
              <a:t>PAN</a:t>
            </a:r>
            <a:r>
              <a:rPr lang="pt-BR" sz="2400" dirty="0" smtClean="0">
                <a:solidFill>
                  <a:schemeClr val="bg1"/>
                </a:solidFill>
                <a:effectLst>
                  <a:glow rad="127000">
                    <a:schemeClr val="tx2">
                      <a:lumMod val="50000"/>
                    </a:schemeClr>
                  </a:glow>
                </a:effectLst>
                <a:latin typeface="Castellar" pitchFamily="18" charset="0"/>
              </a:rPr>
              <a:t> AMERICANO</a:t>
            </a:r>
            <a:endParaRPr lang="pt-BR" sz="2400" dirty="0">
              <a:solidFill>
                <a:schemeClr val="bg1"/>
              </a:solidFill>
              <a:effectLst>
                <a:glow rad="127000">
                  <a:schemeClr val="tx2">
                    <a:lumMod val="50000"/>
                  </a:schemeClr>
                </a:glow>
              </a:effectLst>
              <a:latin typeface="Castellar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14" y="4097146"/>
            <a:ext cx="8507288" cy="3115209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en-US" sz="14800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“El </a:t>
            </a:r>
            <a:r>
              <a:rPr lang="en-US" sz="14800" b="1" dirty="0" err="1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corazón</a:t>
            </a:r>
            <a:r>
              <a:rPr lang="en-US" sz="14800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14800" b="1" dirty="0" err="1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entendido</a:t>
            </a:r>
            <a:r>
              <a:rPr lang="en-US" sz="14800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14800" b="1" dirty="0" err="1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busca</a:t>
            </a:r>
            <a:r>
              <a:rPr lang="en-US" sz="14800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el </a:t>
            </a:r>
            <a:r>
              <a:rPr lang="en-US" sz="14800" b="1" dirty="0" err="1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conocimiento</a:t>
            </a:r>
            <a:r>
              <a:rPr lang="en-US" sz="14800" b="1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”</a:t>
            </a:r>
          </a:p>
          <a:p>
            <a:pPr marL="0" indent="0" algn="ctr">
              <a:buNone/>
            </a:pPr>
            <a:r>
              <a:rPr lang="en-US" sz="7400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Proverbios</a:t>
            </a:r>
            <a:r>
              <a:rPr lang="en-US" sz="74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15:14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pt-BR" sz="7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t-BR" sz="7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Rectangle 5"/>
          <p:cNvSpPr/>
          <p:nvPr/>
        </p:nvSpPr>
        <p:spPr>
          <a:xfrm>
            <a:off x="898908" y="404664"/>
            <a:ext cx="69973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BIENVENIDOS AL SEMIPAN</a:t>
            </a:r>
            <a:endParaRPr lang="en-US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92" y="1539281"/>
            <a:ext cx="6364068" cy="241304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51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C000"/>
                </a:solidFill>
                <a:effectLst>
                  <a:glow rad="1270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Isaías 5:13</a:t>
            </a:r>
            <a:endParaRPr lang="pt-BR" dirty="0">
              <a:solidFill>
                <a:srgbClr val="FFC000"/>
              </a:solidFill>
              <a:effectLst>
                <a:glow rad="1270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pt-BR" sz="4800" dirty="0" smtClean="0">
                <a:solidFill>
                  <a:schemeClr val="bg2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Por tanto, </a:t>
            </a:r>
            <a:r>
              <a:rPr lang="pt-BR" sz="4800" dirty="0" smtClean="0">
                <a:solidFill>
                  <a:srgbClr val="00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mi pueblo es llevado cautivo, por falta de conocimiento</a:t>
            </a:r>
            <a:r>
              <a:rPr lang="pt-BR" sz="4800" dirty="0" smtClean="0">
                <a:solidFill>
                  <a:schemeClr val="bg2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; </a:t>
            </a:r>
            <a:r>
              <a:rPr lang="pt-BR" sz="4800" dirty="0" smtClean="0">
                <a:solidFill>
                  <a:srgbClr val="C000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Sus nobles están muertos de hambre, y su multitud reseca de sed.</a:t>
            </a:r>
            <a:endParaRPr lang="pt-BR" sz="4800" dirty="0">
              <a:solidFill>
                <a:srgbClr val="C0000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0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55340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sz="60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itchFamily="34" charset="0"/>
            </a:endParaRPr>
          </a:p>
          <a:p>
            <a:pPr marL="0" indent="0" algn="ctr">
              <a:buNone/>
            </a:pPr>
            <a:r>
              <a:rPr lang="pt-BR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itchFamily="34" charset="0"/>
              </a:rPr>
              <a:t>Y por esto mismo, poniendo todo empeño, añadid a vuestra fe, virtud, a la virtud, conocimiento;</a:t>
            </a:r>
          </a:p>
          <a:p>
            <a:pPr marL="0" indent="0" algn="ctr">
              <a:buNone/>
            </a:pPr>
            <a:r>
              <a:rPr lang="pt-BR" sz="43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Pedro 1:5</a:t>
            </a:r>
          </a:p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65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856"/>
            <a:ext cx="7859216" cy="468052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t-BR" sz="3600" b="1" dirty="0" smtClean="0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pt-BR" sz="4800" b="1" dirty="0" smtClean="0">
                <a:solidFill>
                  <a:srgbClr val="FFC000"/>
                </a:solidFill>
                <a:latin typeface="Eurostile" pitchFamily="34" charset="0"/>
              </a:rPr>
              <a:t>Porque cuando estas cosas estan en vosotros y abundan, no os dejarán estar ociosos ni estériles en el conocimiento de nuestro Señor Jesucristo.</a:t>
            </a:r>
          </a:p>
          <a:p>
            <a:pPr marL="0" indent="0" algn="ctr">
              <a:buNone/>
            </a:pPr>
            <a:r>
              <a:rPr lang="pt-BR" sz="3600" b="1" dirty="0" smtClean="0">
                <a:solidFill>
                  <a:schemeClr val="accent6">
                    <a:lumMod val="75000"/>
                  </a:schemeClr>
                </a:solidFill>
              </a:rPr>
              <a:t>2 Pedro 1:8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57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53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PRIMERA CLASE </a:t>
            </a:r>
            <a:r>
              <a:rPr lang="pt-B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45. Minutos</a:t>
            </a:r>
            <a:br>
              <a:rPr lang="pt-B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Intervalo 10. Min</a:t>
            </a:r>
            <a:endParaRPr lang="pt-BR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10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b="1" dirty="0" smtClean="0">
                <a:solidFill>
                  <a:srgbClr val="00FF00"/>
                </a:solidFill>
              </a:rPr>
              <a:t>Definición de Misionologia</a:t>
            </a: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r>
              <a:rPr lang="pt-BR" sz="31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La palabra MISIONOLOGIA  es la composición  de dos  palabras heterogenias</a:t>
            </a:r>
            <a:endParaRPr lang="pt-BR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348880"/>
            <a:ext cx="8229600" cy="2664296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FF00"/>
                </a:solidFill>
              </a:rPr>
              <a:t>Missio {Latin} = </a:t>
            </a:r>
            <a:r>
              <a:rPr lang="pt-BR" sz="4000" b="1" dirty="0" smtClean="0">
                <a:solidFill>
                  <a:srgbClr val="FFC000"/>
                </a:solidFill>
              </a:rPr>
              <a:t>envio.</a:t>
            </a:r>
          </a:p>
          <a:p>
            <a:r>
              <a:rPr lang="pt-BR" sz="4000" b="1" dirty="0" smtClean="0">
                <a:solidFill>
                  <a:srgbClr val="FFFF00"/>
                </a:solidFill>
              </a:rPr>
              <a:t>Logia &gt;Logos {Grego} = </a:t>
            </a:r>
            <a:r>
              <a:rPr lang="pt-BR" sz="4000" b="1" dirty="0" smtClean="0">
                <a:solidFill>
                  <a:srgbClr val="FFC000"/>
                </a:solidFill>
              </a:rPr>
              <a:t>Tratado, reflección, estudio.</a:t>
            </a:r>
            <a:endParaRPr lang="pt-BR" sz="4000" b="1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07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</a:t>
            </a:r>
            <a:endParaRPr lang="pt-BR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" sz="36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</a:t>
            </a:r>
            <a:r>
              <a:rPr lang="es-ES" sz="36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 </a:t>
            </a:r>
            <a:r>
              <a:rPr lang="es-ES" sz="36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el estudio sistemático de la </a:t>
            </a:r>
            <a:r>
              <a:rPr lang="es-ES" sz="3600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atividad</a:t>
            </a:r>
            <a:r>
              <a:rPr lang="es-ES" sz="36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evangelizadora de la iglesia y dos medios</a:t>
            </a:r>
          </a:p>
          <a:p>
            <a:pPr marL="0" indent="0" algn="ctr">
              <a:buNone/>
            </a:pPr>
            <a:r>
              <a:rPr lang="es-ES" sz="36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para </a:t>
            </a:r>
            <a:r>
              <a:rPr lang="es-ES" sz="3600" dirty="0" err="1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realizala</a:t>
            </a:r>
            <a:r>
              <a:rPr lang="es-ES" sz="36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Es un estudio </a:t>
            </a:r>
            <a:r>
              <a:rPr lang="es-ES" sz="3600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cientifico</a:t>
            </a:r>
            <a:r>
              <a:rPr lang="es-ES" sz="36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s-ES" sz="36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de la </a:t>
            </a:r>
            <a:r>
              <a:rPr lang="es-ES" sz="36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realidad misionera para  corregir errores, </a:t>
            </a:r>
            <a:r>
              <a:rPr lang="es-ES" sz="36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y </a:t>
            </a:r>
            <a:r>
              <a:rPr lang="es-ES" sz="36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añadir  recursos para la </a:t>
            </a:r>
            <a:r>
              <a:rPr lang="es-ES" sz="3600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conclución</a:t>
            </a:r>
            <a:r>
              <a:rPr lang="es-ES" sz="36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de la Obra”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755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36712"/>
            <a:ext cx="6440812" cy="41764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19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/>
                </a:solidFill>
              </a:rPr>
              <a:t>Base Bíblica:</a:t>
            </a:r>
            <a:endParaRPr lang="pt-BR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pt-BR" sz="3600" b="1" dirty="0" smtClean="0">
                <a:solidFill>
                  <a:srgbClr val="FFC000"/>
                </a:solidFill>
                <a:latin typeface="Eurostile" pitchFamily="34" charset="0"/>
              </a:rPr>
              <a:t>Hechos 1:8 </a:t>
            </a:r>
            <a:r>
              <a:rPr lang="pt-BR" sz="3600" b="1" dirty="0" smtClean="0">
                <a:solidFill>
                  <a:schemeClr val="bg2"/>
                </a:solidFill>
                <a:latin typeface="Eurostile" pitchFamily="34" charset="0"/>
              </a:rPr>
              <a:t>– Pero recibireis poder cuando el Espíritu Santo haya venido sobre vosotros, y me seréis  testigos en Jerusalén, en toda Judea , en Samaria  y </a:t>
            </a:r>
            <a:r>
              <a:rPr lang="pt-BR" sz="3600" b="1" dirty="0" smtClean="0">
                <a:solidFill>
                  <a:srgbClr val="00FF00"/>
                </a:solidFill>
                <a:latin typeface="Eurostile" pitchFamily="34" charset="0"/>
              </a:rPr>
              <a:t>hasta lo último de la tierra.</a:t>
            </a:r>
          </a:p>
          <a:p>
            <a:r>
              <a:rPr lang="pt-BR" sz="3600" b="1" dirty="0" smtClean="0">
                <a:solidFill>
                  <a:srgbClr val="FFC000"/>
                </a:solidFill>
                <a:latin typeface="Eurostile" pitchFamily="34" charset="0"/>
              </a:rPr>
              <a:t>Hechos 13:47  </a:t>
            </a:r>
            <a:r>
              <a:rPr lang="pt-BR" sz="3600" b="1" dirty="0" smtClean="0">
                <a:solidFill>
                  <a:schemeClr val="bg2"/>
                </a:solidFill>
                <a:latin typeface="Eurostile" pitchFamily="34" charset="0"/>
              </a:rPr>
              <a:t>– Porque así nos ha mandado el Señor: Te puesto por luz a los gentiles, a fin de que seas para salvación </a:t>
            </a:r>
            <a:r>
              <a:rPr lang="pt-BR" sz="3600" b="1" dirty="0" smtClean="0">
                <a:solidFill>
                  <a:srgbClr val="00FF00"/>
                </a:solidFill>
                <a:latin typeface="Eurostile" pitchFamily="34" charset="0"/>
              </a:rPr>
              <a:t> hasta lo último de la tierra.</a:t>
            </a:r>
            <a:endParaRPr lang="pt-BR" sz="3600" b="1" dirty="0">
              <a:solidFill>
                <a:schemeClr val="bg2"/>
              </a:solidFill>
              <a:latin typeface="Eurostil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983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dirty="0" smtClean="0">
                <a:solidFill>
                  <a:schemeClr val="accent6"/>
                </a:solidFill>
                <a:latin typeface="Arial Black" pitchFamily="34" charset="0"/>
              </a:rPr>
              <a:t>La mission Global de la Iglesia</a:t>
            </a:r>
            <a:endParaRPr lang="pt-BR" sz="3600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363272" cy="3096345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 plan de salvación que fue projetado en el  </a:t>
            </a:r>
            <a:r>
              <a:rPr lang="pt-BR" sz="36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den, </a:t>
            </a:r>
            <a:r>
              <a:rPr lang="pt-BR" sz="3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(Gn 3:15) </a:t>
            </a:r>
            <a:r>
              <a:rPr lang="pt-BR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 consumado en el Calvário </a:t>
            </a:r>
            <a:r>
              <a:rPr lang="pt-BR" sz="3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(Juan 19:30) </a:t>
            </a:r>
            <a:r>
              <a:rPr lang="pt-BR" sz="36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determina que el Evangelio sea predicado a toda criatura y sea conocido en toda la tierra.</a:t>
            </a:r>
            <a:endParaRPr lang="pt-BR" sz="36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3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32656"/>
            <a:ext cx="5112568" cy="537379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1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9108"/>
            <a:ext cx="82296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accent6"/>
                </a:solidFill>
              </a:rPr>
              <a:t>Base Bíblica:</a:t>
            </a:r>
            <a:endParaRPr lang="pt-BR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C000"/>
                </a:solidFill>
                <a:latin typeface="Eurostile" pitchFamily="34" charset="0"/>
              </a:rPr>
              <a:t>Marcos 1:8 </a:t>
            </a:r>
            <a:r>
              <a:rPr lang="pt-BR" sz="3600" b="1" dirty="0" smtClean="0">
                <a:solidFill>
                  <a:schemeClr val="bg2"/>
                </a:solidFill>
                <a:latin typeface="Eurostile" pitchFamily="34" charset="0"/>
              </a:rPr>
              <a:t>– Y les dijo: “Id por todo el mundo y predicad el evangelio a </a:t>
            </a:r>
            <a:r>
              <a:rPr lang="pt-BR" sz="3600" b="1" dirty="0" smtClean="0">
                <a:solidFill>
                  <a:srgbClr val="00FF00"/>
                </a:solidFill>
                <a:latin typeface="Eurostile" pitchFamily="34" charset="0"/>
              </a:rPr>
              <a:t>toda criatura.</a:t>
            </a:r>
          </a:p>
          <a:p>
            <a:r>
              <a:rPr lang="pt-BR" sz="3600" b="1" dirty="0" smtClean="0">
                <a:solidFill>
                  <a:srgbClr val="FFC000"/>
                </a:solidFill>
                <a:latin typeface="Eurostile" pitchFamily="34" charset="0"/>
              </a:rPr>
              <a:t>Mateo 28:19  </a:t>
            </a:r>
            <a:r>
              <a:rPr lang="pt-BR" sz="3600" b="1" dirty="0" smtClean="0">
                <a:solidFill>
                  <a:schemeClr val="bg2"/>
                </a:solidFill>
                <a:latin typeface="Eurostile" pitchFamily="34" charset="0"/>
              </a:rPr>
              <a:t>– Por tanto, id y haced discipulos </a:t>
            </a:r>
            <a:r>
              <a:rPr lang="pt-BR" sz="3600" b="1" dirty="0" smtClean="0">
                <a:solidFill>
                  <a:srgbClr val="00FF00"/>
                </a:solidFill>
                <a:latin typeface="Eurostile" pitchFamily="34" charset="0"/>
              </a:rPr>
              <a:t>a todas las naciones </a:t>
            </a:r>
            <a:r>
              <a:rPr lang="pt-BR" sz="3600" b="1" dirty="0" smtClean="0">
                <a:solidFill>
                  <a:schemeClr val="bg2"/>
                </a:solidFill>
                <a:latin typeface="Eurostile" pitchFamily="34" charset="0"/>
              </a:rPr>
              <a:t>bautizándolos en el nombre del Padre, del Hijo y del Espíritu Santo.</a:t>
            </a:r>
            <a:endParaRPr lang="pt-BR" sz="3600" b="1" dirty="0">
              <a:solidFill>
                <a:schemeClr val="bg2"/>
              </a:solidFill>
              <a:latin typeface="Eurostile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10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accent6"/>
                </a:solidFill>
              </a:rPr>
              <a:t>Base Bíblica:</a:t>
            </a:r>
            <a:endParaRPr lang="pt-BR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Autofit/>
          </a:bodyPr>
          <a:lstStyle/>
          <a:p>
            <a:r>
              <a:rPr lang="pt-BR" sz="3600" dirty="0" smtClean="0">
                <a:solidFill>
                  <a:srgbClr val="FFC000"/>
                </a:solidFill>
              </a:rPr>
              <a:t>Hechos 1:8 </a:t>
            </a:r>
            <a:r>
              <a:rPr lang="pt-BR" sz="3600" dirty="0" smtClean="0">
                <a:solidFill>
                  <a:schemeClr val="bg2"/>
                </a:solidFill>
              </a:rPr>
              <a:t>– </a:t>
            </a:r>
            <a:r>
              <a:rPr lang="pt-BR" sz="3600" dirty="0" smtClean="0">
                <a:solidFill>
                  <a:schemeClr val="bg2">
                    <a:lumMod val="75000"/>
                  </a:schemeClr>
                </a:solidFill>
              </a:rPr>
              <a:t>Pero recibiréis poder cuando el Espírito Santo haya venido sobre vosotros, y me seréis testigos en Jerusalén, en toda Judea, en Samaria y </a:t>
            </a:r>
            <a:r>
              <a:rPr lang="pt-BR" sz="3600" b="1" dirty="0" smtClean="0">
                <a:solidFill>
                  <a:srgbClr val="00FF00"/>
                </a:solidFill>
              </a:rPr>
              <a:t>hasta lo último de la tierra.</a:t>
            </a:r>
            <a:endParaRPr lang="pt-BR" sz="3600" b="1" dirty="0">
              <a:solidFill>
                <a:srgbClr val="00FF00"/>
              </a:solidFill>
            </a:endParaRPr>
          </a:p>
          <a:p>
            <a:r>
              <a:rPr lang="pt-BR" sz="3600" dirty="0" smtClean="0">
                <a:solidFill>
                  <a:srgbClr val="FFC000"/>
                </a:solidFill>
              </a:rPr>
              <a:t>Hechos 13:47  </a:t>
            </a:r>
            <a:r>
              <a:rPr lang="pt-BR" sz="3600" dirty="0" smtClean="0">
                <a:solidFill>
                  <a:schemeClr val="bg2"/>
                </a:solidFill>
              </a:rPr>
              <a:t>–</a:t>
            </a:r>
            <a:r>
              <a:rPr lang="pt-BR" sz="3600" dirty="0" smtClean="0">
                <a:solidFill>
                  <a:srgbClr val="FFFF00"/>
                </a:solidFill>
              </a:rPr>
              <a:t> </a:t>
            </a:r>
            <a:r>
              <a:rPr lang="pt-BR" sz="3600" dirty="0" smtClean="0">
                <a:solidFill>
                  <a:schemeClr val="bg2">
                    <a:lumMod val="75000"/>
                  </a:schemeClr>
                </a:solidFill>
              </a:rPr>
              <a:t>Porque así nos ha mandado el Señor: Te he puesto por luz a los gentiles, a fin de que seas para salvación </a:t>
            </a:r>
            <a:r>
              <a:rPr lang="pt-BR" sz="3600" b="1" dirty="0" smtClean="0">
                <a:solidFill>
                  <a:srgbClr val="00FF00"/>
                </a:solidFill>
              </a:rPr>
              <a:t>hasta </a:t>
            </a:r>
            <a:r>
              <a:rPr lang="pt-BR" sz="3600" b="1" dirty="0">
                <a:solidFill>
                  <a:srgbClr val="00FF00"/>
                </a:solidFill>
              </a:rPr>
              <a:t>l</a:t>
            </a:r>
            <a:r>
              <a:rPr lang="pt-BR" sz="3600" b="1" dirty="0" smtClean="0">
                <a:solidFill>
                  <a:srgbClr val="00FF00"/>
                </a:solidFill>
              </a:rPr>
              <a:t>o últimos de la tierra.</a:t>
            </a:r>
            <a:endParaRPr lang="pt-BR" sz="3600" b="1" dirty="0">
              <a:solidFill>
                <a:srgbClr val="00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9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0016"/>
            <a:ext cx="8229600" cy="816696"/>
          </a:xfrm>
        </p:spPr>
        <p:txBody>
          <a:bodyPr/>
          <a:lstStyle/>
          <a:p>
            <a:r>
              <a:rPr lang="pt-BR" b="1" dirty="0" smtClean="0">
                <a:solidFill>
                  <a:srgbClr val="FFFF00"/>
                </a:solidFill>
              </a:rPr>
              <a:t>NUESTRO  CAMPO DE TRABAJO</a:t>
            </a:r>
            <a:endParaRPr lang="pt-BR" b="1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8496944" cy="514285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5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62074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chemeClr val="bg2">
                    <a:lumMod val="90000"/>
                  </a:schemeClr>
                </a:solidFill>
              </a:rPr>
              <a:t>Las Naciones  (etnias)</a:t>
            </a:r>
            <a:endParaRPr lang="pt-BR" b="1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8366222" cy="424847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92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208912" cy="410445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4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15066" cy="311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86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416824" cy="434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15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2504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971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98730"/>
            <a:ext cx="3240360" cy="486054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592713"/>
            <a:ext cx="4531249" cy="26971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84" y="3429000"/>
            <a:ext cx="4499992" cy="25312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1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pt-BR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4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Mateo 24:14  </a:t>
            </a:r>
            <a:r>
              <a:rPr lang="pt-BR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pt-BR" sz="4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</a:rPr>
              <a:t>Y será predicado este evangelio del reino </a:t>
            </a:r>
            <a:r>
              <a:rPr lang="pt-BR" sz="4000" b="1" dirty="0" smtClean="0">
                <a:solidFill>
                  <a:srgbClr val="92D050"/>
                </a:solidFill>
              </a:rPr>
              <a:t>en todo el mundo</a:t>
            </a: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</a:rPr>
              <a:t>, para </a:t>
            </a:r>
            <a:r>
              <a:rPr lang="pt-BR" sz="4000" b="1" dirty="0" smtClean="0">
                <a:solidFill>
                  <a:srgbClr val="92D050"/>
                </a:solidFill>
              </a:rPr>
              <a:t>testimonio a todas las naciones; </a:t>
            </a: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</a:rPr>
              <a:t>y entonces vendrá el fin. </a:t>
            </a:r>
            <a:r>
              <a:rPr lang="pt-BR" sz="40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9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272808" cy="497985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02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2736"/>
            <a:ext cx="7392822" cy="5544616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40768"/>
            <a:ext cx="1603934" cy="113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32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6696744" cy="502255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3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" y="188640"/>
            <a:ext cx="9297743" cy="697330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5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6192688" cy="464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57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3"/>
            <a:ext cx="9144000" cy="6858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3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5" y="188640"/>
            <a:ext cx="9297743" cy="697330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866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412776"/>
            <a:ext cx="7128792" cy="288032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t-BR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Qué pasa</a:t>
            </a:r>
            <a:r>
              <a:rPr lang="pt-BR" sz="27100" dirty="0" smtClean="0">
                <a:solidFill>
                  <a:srgbClr val="00FF00"/>
                </a:solidFill>
              </a:rPr>
              <a:t>?</a:t>
            </a:r>
            <a:endParaRPr lang="pt-BR" sz="13100" dirty="0">
              <a:solidFill>
                <a:srgbClr val="00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2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2">
                    <a:lumMod val="90000"/>
                  </a:schemeClr>
                </a:solidFill>
              </a:rPr>
              <a:t>DIAGNOSTICO MISIONOLOGICO</a:t>
            </a:r>
            <a:endParaRPr lang="pt-BR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28800"/>
            <a:ext cx="4860028" cy="338437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41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912768" cy="327832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3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708363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70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930744" cy="482453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21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C000"/>
                </a:solidFill>
              </a:rPr>
              <a:t>LAS DOS CARACTERÍSTICAS DEL CRESCIMIENTO  DE LA IGLESIA</a:t>
            </a:r>
            <a:endParaRPr lang="pt-BR" b="1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Up Arrow 2"/>
          <p:cNvSpPr/>
          <p:nvPr/>
        </p:nvSpPr>
        <p:spPr>
          <a:xfrm>
            <a:off x="2051720" y="3645024"/>
            <a:ext cx="1397260" cy="978408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BASE</a:t>
            </a:r>
            <a:endParaRPr lang="pt-BR" dirty="0"/>
          </a:p>
        </p:txBody>
      </p:sp>
      <p:sp>
        <p:nvSpPr>
          <p:cNvPr id="6" name="Left-Right Arrow 5"/>
          <p:cNvSpPr/>
          <p:nvPr/>
        </p:nvSpPr>
        <p:spPr>
          <a:xfrm>
            <a:off x="5004048" y="3584322"/>
            <a:ext cx="2304256" cy="978408"/>
          </a:xfrm>
          <a:prstGeom prst="left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EXPANSÃO</a:t>
            </a:r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53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6696744" cy="502255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6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24744"/>
            <a:ext cx="5715994" cy="45365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5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92696"/>
            <a:ext cx="6624736" cy="49685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5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98596"/>
            <a:ext cx="3161324" cy="237099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55546"/>
            <a:ext cx="2938537" cy="220390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10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98596"/>
            <a:ext cx="3161324" cy="237099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855546"/>
            <a:ext cx="2938537" cy="2203902"/>
          </a:xfrm>
          <a:prstGeom prst="rect">
            <a:avLst/>
          </a:prstGeom>
        </p:spPr>
      </p:pic>
      <p:sp>
        <p:nvSpPr>
          <p:cNvPr id="10" name="Up Arrow Callout 9"/>
          <p:cNvSpPr/>
          <p:nvPr/>
        </p:nvSpPr>
        <p:spPr>
          <a:xfrm>
            <a:off x="5917541" y="4373624"/>
            <a:ext cx="2324508" cy="1630288"/>
          </a:xfrm>
          <a:prstGeom prst="up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Expansión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Execución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Conquista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1" name="Up Arrow Callout 10"/>
          <p:cNvSpPr/>
          <p:nvPr/>
        </p:nvSpPr>
        <p:spPr>
          <a:xfrm>
            <a:off x="1115616" y="4293096"/>
            <a:ext cx="2324508" cy="1630288"/>
          </a:xfrm>
          <a:prstGeom prst="up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Base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Preparación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Sostento/Dinero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84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98596"/>
            <a:ext cx="3161324" cy="237099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16188"/>
            <a:ext cx="3240865" cy="2430648"/>
          </a:xfrm>
          <a:prstGeom prst="rect">
            <a:avLst/>
          </a:prstGeom>
        </p:spPr>
      </p:pic>
      <p:sp>
        <p:nvSpPr>
          <p:cNvPr id="10" name="Up Arrow Callout 9"/>
          <p:cNvSpPr/>
          <p:nvPr/>
        </p:nvSpPr>
        <p:spPr>
          <a:xfrm>
            <a:off x="5887126" y="4373624"/>
            <a:ext cx="2324508" cy="1630288"/>
          </a:xfrm>
          <a:prstGeom prst="up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 smtClean="0">
              <a:solidFill>
                <a:schemeClr val="bg1"/>
              </a:solidFill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Zona de Guerra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Renúncia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COMPROMISO</a:t>
            </a:r>
          </a:p>
          <a:p>
            <a:pPr algn="ctr"/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1" name="Up Arrow Callout 10"/>
          <p:cNvSpPr/>
          <p:nvPr/>
        </p:nvSpPr>
        <p:spPr>
          <a:xfrm>
            <a:off x="1115616" y="4293096"/>
            <a:ext cx="2324508" cy="1630288"/>
          </a:xfrm>
          <a:prstGeom prst="up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</a:rPr>
              <a:t>Zona de Comodidad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Facilidad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ATRACCIÓN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39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Arrow Callout 2"/>
          <p:cNvSpPr/>
          <p:nvPr/>
        </p:nvSpPr>
        <p:spPr>
          <a:xfrm>
            <a:off x="251520" y="332656"/>
            <a:ext cx="8751899" cy="5976664"/>
          </a:xfrm>
          <a:prstGeom prst="upArrowCallout">
            <a:avLst>
              <a:gd name="adj1" fmla="val 22390"/>
              <a:gd name="adj2" fmla="val 10482"/>
              <a:gd name="adj3" fmla="val 25000"/>
              <a:gd name="adj4" fmla="val 75000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Romanos 10:13-15</a:t>
            </a:r>
          </a:p>
          <a:p>
            <a:pPr algn="just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(13)Porque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todo aquel que invoque el nombre del Señor será salvo. </a:t>
            </a:r>
            <a:endParaRPr lang="es-E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14) Cómo, pues. Invocarán a aquel en quien no han creído? Y cómo creerán a aquel de quien no han oído? Y cómo oirán sin haber quien les predique? </a:t>
            </a:r>
            <a:endParaRPr lang="es-E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15) Y, cómo </a:t>
            </a:r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predicaran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 que sean enviados? Como está escrito: Cuán hermosos son los pies de los que </a:t>
            </a:r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anuncian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 evangelio de las cosas buenas!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1664"/>
            <a:ext cx="2475096" cy="185632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92607"/>
            <a:ext cx="2520280" cy="1890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75">
            <a:off x="3562026" y="557619"/>
            <a:ext cx="1965705" cy="1520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887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4283464" cy="331236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3574820" cy="3312368"/>
          </a:xfrm>
          <a:prstGeom prst="rect">
            <a:avLst/>
          </a:prstGeom>
        </p:spPr>
      </p:pic>
      <p:sp>
        <p:nvSpPr>
          <p:cNvPr id="8" name="Snip Same Side Corner Rectangle 7"/>
          <p:cNvSpPr/>
          <p:nvPr/>
        </p:nvSpPr>
        <p:spPr>
          <a:xfrm>
            <a:off x="687197" y="4257745"/>
            <a:ext cx="3469174" cy="457200"/>
          </a:xfrm>
          <a:prstGeom prst="snip2Same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MISSIONOLOGIA</a:t>
            </a:r>
            <a:endParaRPr lang="pt-BR" sz="2800" b="1" dirty="0"/>
          </a:p>
        </p:txBody>
      </p:sp>
      <p:sp>
        <p:nvSpPr>
          <p:cNvPr id="9" name="Snip Same Side Corner Rectangle 8"/>
          <p:cNvSpPr/>
          <p:nvPr/>
        </p:nvSpPr>
        <p:spPr>
          <a:xfrm>
            <a:off x="4860032" y="4212195"/>
            <a:ext cx="3469174" cy="457200"/>
          </a:xfrm>
          <a:prstGeom prst="snip2Same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smtClean="0"/>
              <a:t>OMISIÓN MISIONERA</a:t>
            </a:r>
            <a:endParaRPr lang="pt-BR" sz="28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4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Fin da Primera clase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chemeClr val="bg1">
                    <a:lumMod val="85000"/>
                  </a:schemeClr>
                </a:solidFill>
              </a:rPr>
              <a:t>Após o interválo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</a:rPr>
              <a:t>haremos  estudio:</a:t>
            </a:r>
          </a:p>
          <a:p>
            <a:r>
              <a:rPr lang="pt-BR" sz="3600" b="1" dirty="0">
                <a:solidFill>
                  <a:srgbClr val="FFC000"/>
                </a:solidFill>
              </a:rPr>
              <a:t>L</a:t>
            </a:r>
            <a:r>
              <a:rPr lang="pt-BR" sz="3600" b="1" dirty="0" smtClean="0">
                <a:solidFill>
                  <a:srgbClr val="FFC000"/>
                </a:solidFill>
              </a:rPr>
              <a:t>s motivos que generan la omisión misionera y sus consequencias;</a:t>
            </a:r>
          </a:p>
          <a:p>
            <a:r>
              <a:rPr lang="pt-BR" sz="3600" b="1" dirty="0" smtClean="0">
                <a:solidFill>
                  <a:srgbClr val="FFC000"/>
                </a:solidFill>
              </a:rPr>
              <a:t>Como la iglesia necesita reacionar para vencer;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77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776864" cy="526015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79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bg2">
                    <a:lumMod val="90000"/>
                  </a:schemeClr>
                </a:solidFill>
              </a:rPr>
              <a:t>SEMINARIO MISIONOLOGICO PAN AMERICANO</a:t>
            </a:r>
            <a:endParaRPr lang="pt-BR" sz="32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70</a:t>
            </a:fld>
            <a:endParaRPr lang="pt-B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352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08720"/>
            <a:ext cx="5328592" cy="493738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887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EFECTO BOOMERANG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5"/>
            <a:ext cx="6696744" cy="406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04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54006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263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LAS CONSECUENCIAS DE LA OMISIÓN</a:t>
            </a:r>
            <a:endParaRPr lang="pt-BR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16832"/>
            <a:ext cx="8229600" cy="2088232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rgbClr val="FFC000"/>
                </a:solidFill>
              </a:rPr>
              <a:t>El fortalecimento de sectas y doctrinas que ofrecen frontal oposición al cristianismo;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4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</a:rPr>
              <a:t>Lucas 12:47</a:t>
            </a: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»El </a:t>
            </a:r>
            <a:r>
              <a:rPr lang="es-E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siervo que conoce la voluntad de su señor, y no se prepara para cumplirla, recibirá muchos </a:t>
            </a:r>
            <a:r>
              <a:rPr lang="es-E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golpes.</a:t>
            </a:r>
            <a:endParaRPr lang="pt-BR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Porque </a:t>
            </a:r>
            <a:r>
              <a:rPr lang="es-E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siervo que entendió la voluntad de su señor, y no se apercibió, ni hizo conforme a su voluntad, será azotado mucho</a:t>
            </a:r>
            <a:r>
              <a:rPr lang="es-ES" dirty="0">
                <a:solidFill>
                  <a:schemeClr val="bg1"/>
                </a:solidFill>
              </a:rPr>
              <a:t>.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9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678894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93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33" y="1600200"/>
            <a:ext cx="669453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04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797636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2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555272" cy="424847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2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92696"/>
            <a:ext cx="7080970" cy="531072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9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5688632" cy="49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2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5712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03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229600" cy="447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90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4" y="1775120"/>
            <a:ext cx="8199831" cy="41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8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27611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6768752" cy="52784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4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8053601" cy="446449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138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408813" cy="472859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9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03630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6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48680"/>
            <a:ext cx="6192688" cy="464976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1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95000"/>
                  </a:schemeClr>
                </a:solidFill>
              </a:rPr>
              <a:t>FLORIDA</a:t>
            </a:r>
            <a:endParaRPr lang="pt-BR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336704" cy="475252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9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124744"/>
            <a:ext cx="384850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4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3786069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32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192688" cy="464451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5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6" name="Rectangle 5"/>
          <p:cNvSpPr/>
          <p:nvPr/>
        </p:nvSpPr>
        <p:spPr>
          <a:xfrm>
            <a:off x="539552" y="2708920"/>
            <a:ext cx="79948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itchFamily="34" charset="0"/>
              </a:rPr>
              <a:t>IEAD 248 MISIÓN GLOBAL</a:t>
            </a:r>
            <a:endParaRPr lang="pt-BR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1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7388313" cy="41559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6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96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8046156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02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6034617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90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364278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0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801346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Worldwide Missions</a:t>
            </a:r>
            <a:endParaRPr lang="pt-B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E1F5-8A19-431D-AEDE-8F28A45E054F}" type="slidenum">
              <a:rPr lang="pt-BR" smtClean="0"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384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4062</TotalTime>
  <Words>2267</Words>
  <Application>Microsoft Office PowerPoint</Application>
  <PresentationFormat>On-screen Show (4:3)</PresentationFormat>
  <Paragraphs>539</Paragraphs>
  <Slides>180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180</vt:i4>
      </vt:variant>
    </vt:vector>
  </HeadingPairs>
  <TitlesOfParts>
    <vt:vector size="181" baseType="lpstr">
      <vt:lpstr>Office Theme</vt:lpstr>
      <vt:lpstr>Sistema Mundial de las Misiones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FLORIDA</vt:lpstr>
      <vt:lpstr>PowerPoint Presentation</vt:lpstr>
      <vt:lpstr>Astoria, New York</vt:lpstr>
      <vt:lpstr>FAIRVIEW, NEW JERSEY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MISIONOLOGIA BIBLICA</vt:lpstr>
      <vt:lpstr>PowerPoint Presentation</vt:lpstr>
      <vt:lpstr>PowerPoint Presentation</vt:lpstr>
      <vt:lpstr>MISIÓN GLOBAL 248</vt:lpstr>
      <vt:lpstr>GLOBAL MISSIONS 248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sEMINÁRIO MISIONOLOGICO PAN AMERICANO</vt:lpstr>
      <vt:lpstr>Isaías 5:13</vt:lpstr>
      <vt:lpstr>PowerPoint Presentation</vt:lpstr>
      <vt:lpstr>PowerPoint Presentation</vt:lpstr>
      <vt:lpstr>PRIMERA CLASE  45. Minutos Intervalo 10. Min</vt:lpstr>
      <vt:lpstr> Definición de Misionologia La palabra MISIONOLOGIA  es la composición  de dos  palabras heterogenias</vt:lpstr>
      <vt:lpstr>DEFINICIÓN</vt:lpstr>
      <vt:lpstr>PowerPoint Presentation</vt:lpstr>
      <vt:lpstr>Base Bíblica:</vt:lpstr>
      <vt:lpstr>La mission Global de la Iglesia</vt:lpstr>
      <vt:lpstr>Base Bíblica:</vt:lpstr>
      <vt:lpstr>Base Bíblica:</vt:lpstr>
      <vt:lpstr>NUESTRO  CAMPO DE TRABAJO</vt:lpstr>
      <vt:lpstr>Las Naciones  (etnias)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DIAGNOSTICO MISIONOLOGICO</vt:lpstr>
      <vt:lpstr>PowerPoint Presentation</vt:lpstr>
      <vt:lpstr>PowerPoint Presentation</vt:lpstr>
      <vt:lpstr>LAS DOS CARACTERÍSTICAS DEL CRESCIMIENTO  DE LA IGLESIA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 da Primera clase</vt:lpstr>
      <vt:lpstr>SEMINARIO MISIONOLOGICO PAN AMERICANO</vt:lpstr>
      <vt:lpstr>PowerPoint Presentation</vt:lpstr>
      <vt:lpstr>EFECTO BOOMERANG</vt:lpstr>
      <vt:lpstr>PowerPoint Presentation</vt:lpstr>
      <vt:lpstr>LAS CONSECUENCIAS DE LA OMISIÓN</vt:lpstr>
      <vt:lpstr>Lucas 12:47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 LA IGLESIA DEL SIGLO 21 ARREGLE SUS REDES DE HACER MISIÓN, HAY QUE VOLVER A LAS SENDAS ANTIGUAS Y SEGUIR EL EXEMPLO DE LA IGLESIA DEL SIGLO 1</vt:lpstr>
      <vt:lpstr>PowerPoint Presentation</vt:lpstr>
      <vt:lpstr>Qué es sendas antiguas?</vt:lpstr>
      <vt:lpstr>PowerPoint Presentation</vt:lpstr>
      <vt:lpstr>Jeremias 5:30-31 Jeremias 5:11-31</vt:lpstr>
      <vt:lpstr>Jeremias 5:30-31</vt:lpstr>
      <vt:lpstr>Qué tiene a ver Jeremías con misiones hoy? </vt:lpstr>
      <vt:lpstr>PowerPoint Presentation</vt:lpstr>
      <vt:lpstr>SEMINARIO MISIONOLOGICO PAN AMERICANO</vt:lpstr>
      <vt:lpstr>MISIONOLOGIA BIBLICA</vt:lpstr>
      <vt:lpstr>El aspecto intercultural de la evangelización.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Corintios 9:20-23</vt:lpstr>
      <vt:lpstr>PowerPoint Presentation</vt:lpstr>
      <vt:lpstr>¿cuál es la doctrina de los apóstoles?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Misión Global</vt:lpstr>
      <vt:lpstr>MISIONOLOGIA BÍBLICA</vt:lpstr>
      <vt:lpstr>LAS SALIDAS DE LA IGLESIA PRIMITIVA</vt:lpstr>
      <vt:lpstr>PRIMERA SALIDAD: Hechos 7:59-60</vt:lpstr>
      <vt:lpstr>Hechos 8:1,4</vt:lpstr>
      <vt:lpstr>Hechos 8:1,4</vt:lpstr>
      <vt:lpstr>Segunda Salida: Hechos 13:1-4</vt:lpstr>
      <vt:lpstr>Hechos 13:1</vt:lpstr>
      <vt:lpstr>Hechos 13:2</vt:lpstr>
      <vt:lpstr>Hechos 13:3</vt:lpstr>
      <vt:lpstr>Hechos 13:4</vt:lpstr>
      <vt:lpstr>PowerPoint Presentation</vt:lpstr>
      <vt:lpstr>LA MISIÓN DE LA IGLESIA</vt:lpstr>
      <vt:lpstr>PowerPoint Presentation</vt:lpstr>
      <vt:lpstr>PowerPoint Presentation</vt:lpstr>
      <vt:lpstr>PowerPoint Presentation</vt:lpstr>
      <vt:lpstr>PowerPoint Presentation</vt:lpstr>
      <vt:lpstr>LA OMISIÓN MISIONERA GENERA FALTA DE ESTRUTURA PARA LA  ENGRENAGEN MISIONERA  ATENDA LAS NECESIDADES  HOY</vt:lpstr>
      <vt:lpstr>PowerPoint Presentation</vt:lpstr>
      <vt:lpstr>Que es misión para usted?</vt:lpstr>
      <vt:lpstr>Que es misión para Dios?</vt:lpstr>
      <vt:lpstr>Que es misión para usted?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usroyal</dc:creator>
  <cp:lastModifiedBy>usroyal</cp:lastModifiedBy>
  <cp:revision>229</cp:revision>
  <dcterms:created xsi:type="dcterms:W3CDTF">2015-04-13T12:00:49Z</dcterms:created>
  <dcterms:modified xsi:type="dcterms:W3CDTF">2015-08-23T21:49:13Z</dcterms:modified>
</cp:coreProperties>
</file>